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82"/>
  </p:notesMasterIdLst>
  <p:sldIdLst>
    <p:sldId id="260" r:id="rId6"/>
    <p:sldId id="324" r:id="rId7"/>
    <p:sldId id="320" r:id="rId8"/>
    <p:sldId id="371" r:id="rId9"/>
    <p:sldId id="328" r:id="rId10"/>
    <p:sldId id="369" r:id="rId11"/>
    <p:sldId id="372" r:id="rId12"/>
    <p:sldId id="370" r:id="rId13"/>
    <p:sldId id="364" r:id="rId14"/>
    <p:sldId id="378" r:id="rId15"/>
    <p:sldId id="384" r:id="rId16"/>
    <p:sldId id="389" r:id="rId17"/>
    <p:sldId id="385" r:id="rId18"/>
    <p:sldId id="379" r:id="rId19"/>
    <p:sldId id="380" r:id="rId20"/>
    <p:sldId id="381" r:id="rId21"/>
    <p:sldId id="382" r:id="rId22"/>
    <p:sldId id="386" r:id="rId23"/>
    <p:sldId id="387" r:id="rId24"/>
    <p:sldId id="368" r:id="rId25"/>
    <p:sldId id="388" r:id="rId26"/>
    <p:sldId id="374" r:id="rId27"/>
    <p:sldId id="315" r:id="rId28"/>
    <p:sldId id="329" r:id="rId29"/>
    <p:sldId id="330" r:id="rId30"/>
    <p:sldId id="331" r:id="rId31"/>
    <p:sldId id="332" r:id="rId32"/>
    <p:sldId id="333" r:id="rId33"/>
    <p:sldId id="393" r:id="rId34"/>
    <p:sldId id="334" r:id="rId35"/>
    <p:sldId id="397" r:id="rId36"/>
    <p:sldId id="335" r:id="rId37"/>
    <p:sldId id="394" r:id="rId38"/>
    <p:sldId id="336" r:id="rId39"/>
    <p:sldId id="398" r:id="rId40"/>
    <p:sldId id="337" r:id="rId41"/>
    <p:sldId id="400" r:id="rId42"/>
    <p:sldId id="395" r:id="rId43"/>
    <p:sldId id="338" r:id="rId44"/>
    <p:sldId id="401" r:id="rId45"/>
    <p:sldId id="396" r:id="rId46"/>
    <p:sldId id="339" r:id="rId47"/>
    <p:sldId id="340" r:id="rId48"/>
    <p:sldId id="375" r:id="rId49"/>
    <p:sldId id="399" r:id="rId50"/>
    <p:sldId id="341" r:id="rId51"/>
    <p:sldId id="420" r:id="rId52"/>
    <p:sldId id="402" r:id="rId53"/>
    <p:sldId id="413" r:id="rId54"/>
    <p:sldId id="403" r:id="rId55"/>
    <p:sldId id="404" r:id="rId56"/>
    <p:sldId id="405" r:id="rId57"/>
    <p:sldId id="345" r:id="rId58"/>
    <p:sldId id="376" r:id="rId59"/>
    <p:sldId id="346" r:id="rId60"/>
    <p:sldId id="406" r:id="rId61"/>
    <p:sldId id="409" r:id="rId62"/>
    <p:sldId id="407" r:id="rId63"/>
    <p:sldId id="408" r:id="rId64"/>
    <p:sldId id="410" r:id="rId65"/>
    <p:sldId id="411" r:id="rId66"/>
    <p:sldId id="377" r:id="rId67"/>
    <p:sldId id="347" r:id="rId68"/>
    <p:sldId id="414" r:id="rId69"/>
    <p:sldId id="348" r:id="rId70"/>
    <p:sldId id="416" r:id="rId71"/>
    <p:sldId id="417" r:id="rId72"/>
    <p:sldId id="415" r:id="rId73"/>
    <p:sldId id="418" r:id="rId74"/>
    <p:sldId id="421" r:id="rId75"/>
    <p:sldId id="419" r:id="rId76"/>
    <p:sldId id="422" r:id="rId77"/>
    <p:sldId id="423" r:id="rId78"/>
    <p:sldId id="412" r:id="rId79"/>
    <p:sldId id="352" r:id="rId80"/>
    <p:sldId id="294" r:id="rId8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ra Arnaiz Navarro" initials="CAN" lastIdx="1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F1"/>
    <a:srgbClr val="C0504D"/>
    <a:srgbClr val="FFFBFF"/>
    <a:srgbClr val="FEFBFE"/>
    <a:srgbClr val="F5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474" autoAdjust="0"/>
  </p:normalViewPr>
  <p:slideViewPr>
    <p:cSldViewPr snapToGrid="0" snapToObjects="1">
      <p:cViewPr varScale="1">
        <p:scale>
          <a:sx n="55" d="100"/>
          <a:sy n="55" d="100"/>
        </p:scale>
        <p:origin x="874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viewProps" Target="viewProps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33F71-3E53-C049-8158-7AAEB8A39446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5D97B-F475-4844-892E-96B24574251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379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129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157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- Sub - Nada m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285720" y="983578"/>
            <a:ext cx="8715436" cy="357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Eurostile LT St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</a:t>
            </a:r>
          </a:p>
        </p:txBody>
      </p:sp>
      <p:sp>
        <p:nvSpPr>
          <p:cNvPr id="10" name="7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285720" y="408658"/>
            <a:ext cx="8715376" cy="500062"/>
          </a:xfrm>
          <a:prstGeom prst="rect">
            <a:avLst/>
          </a:prstGeom>
        </p:spPr>
        <p:txBody>
          <a:bodyPr/>
          <a:lstStyle>
            <a:lvl1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15" name="14 Rectángulo"/>
          <p:cNvSpPr/>
          <p:nvPr userDrawn="1"/>
        </p:nvSpPr>
        <p:spPr>
          <a:xfrm>
            <a:off x="0" y="6715148"/>
            <a:ext cx="9144000" cy="142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5731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Imagen_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285720" y="1500187"/>
            <a:ext cx="4214813" cy="4521101"/>
          </a:xfrm>
          <a:prstGeom prst="rect">
            <a:avLst/>
          </a:prstGeom>
        </p:spPr>
        <p:txBody>
          <a:bodyPr/>
          <a:lstStyle>
            <a:lvl1pPr>
              <a:buSzPct val="115000"/>
              <a:buFontTx/>
              <a:buBlip>
                <a:blip r:embed="rId2"/>
              </a:buBlip>
              <a:defRPr sz="1600">
                <a:latin typeface="Rotis Sans Serif Std" pitchFamily="50" charset="0"/>
              </a:defRPr>
            </a:lvl1pPr>
            <a:lvl2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2pPr>
            <a:lvl3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3pPr>
            <a:lvl4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4pPr>
            <a:lvl5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9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285720" y="983578"/>
            <a:ext cx="8715436" cy="35719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  <a:latin typeface="Eurostile LT St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Subtítulo</a:t>
            </a:r>
          </a:p>
        </p:txBody>
      </p:sp>
      <p:sp>
        <p:nvSpPr>
          <p:cNvPr id="10" name="7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285720" y="408658"/>
            <a:ext cx="8715376" cy="500062"/>
          </a:xfrm>
          <a:prstGeom prst="rect">
            <a:avLst/>
          </a:prstGeom>
        </p:spPr>
        <p:txBody>
          <a:bodyPr/>
          <a:lstStyle>
            <a:lvl1pPr>
              <a:buNone/>
              <a:defRPr sz="300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15" name="14 Rectángulo"/>
          <p:cNvSpPr/>
          <p:nvPr userDrawn="1"/>
        </p:nvSpPr>
        <p:spPr>
          <a:xfrm>
            <a:off x="0" y="6715148"/>
            <a:ext cx="9144000" cy="142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‹Nº›</a:t>
            </a:fld>
            <a:endParaRPr lang="es-ES" dirty="0"/>
          </a:p>
        </p:txBody>
      </p:sp>
      <p:sp>
        <p:nvSpPr>
          <p:cNvPr id="13" name="11 Marcador de texto"/>
          <p:cNvSpPr>
            <a:spLocks noGrp="1"/>
          </p:cNvSpPr>
          <p:nvPr>
            <p:ph type="body" sz="quarter" idx="17"/>
          </p:nvPr>
        </p:nvSpPr>
        <p:spPr>
          <a:xfrm>
            <a:off x="4643438" y="1500187"/>
            <a:ext cx="4214813" cy="4521101"/>
          </a:xfrm>
          <a:prstGeom prst="rect">
            <a:avLst/>
          </a:prstGeom>
        </p:spPr>
        <p:txBody>
          <a:bodyPr/>
          <a:lstStyle>
            <a:lvl1pPr>
              <a:buSzPct val="115000"/>
              <a:buFontTx/>
              <a:buBlip>
                <a:blip r:embed="rId2"/>
              </a:buBlip>
              <a:defRPr sz="1600">
                <a:latin typeface="Rotis Sans Serif Std" pitchFamily="50" charset="0"/>
              </a:defRPr>
            </a:lvl1pPr>
            <a:lvl2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2pPr>
            <a:lvl3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3pPr>
            <a:lvl4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4pPr>
            <a:lvl5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9689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475656" y="2743200"/>
            <a:ext cx="7019057" cy="16732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Eurostile LT Std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bg1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75656" y="1600200"/>
            <a:ext cx="7515944" cy="990600"/>
          </a:xfrm>
        </p:spPr>
        <p:txBody>
          <a:bodyPr/>
          <a:lstStyle>
            <a:lvl1pPr algn="l">
              <a:buNone/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 dirty="0"/>
          </a:p>
        </p:txBody>
      </p:sp>
      <p:sp>
        <p:nvSpPr>
          <p:cNvPr id="13" name="2 Marcador de número de diapositiva"/>
          <p:cNvSpPr>
            <a:spLocks noGrp="1"/>
          </p:cNvSpPr>
          <p:nvPr>
            <p:ph type="sldNum" sz="quarter" idx="13"/>
          </p:nvPr>
        </p:nvSpPr>
        <p:spPr>
          <a:xfrm>
            <a:off x="4355976" y="6715148"/>
            <a:ext cx="432048" cy="142852"/>
          </a:xfrm>
        </p:spPr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‹Nº›</a:t>
            </a:fld>
            <a:endParaRPr lang="es-ES" dirty="0"/>
          </a:p>
        </p:txBody>
      </p:sp>
      <p:grpSp>
        <p:nvGrpSpPr>
          <p:cNvPr id="10" name="9 Grupo"/>
          <p:cNvGrpSpPr/>
          <p:nvPr userDrawn="1"/>
        </p:nvGrpSpPr>
        <p:grpSpPr>
          <a:xfrm>
            <a:off x="0" y="12121"/>
            <a:ext cx="9180512" cy="464551"/>
            <a:chOff x="-36512" y="-59887"/>
            <a:chExt cx="9180512" cy="464551"/>
          </a:xfrm>
        </p:grpSpPr>
        <p:sp>
          <p:nvSpPr>
            <p:cNvPr id="11" name="10 Rectángulo"/>
            <p:cNvSpPr/>
            <p:nvPr userDrawn="1"/>
          </p:nvSpPr>
          <p:spPr>
            <a:xfrm>
              <a:off x="-36512" y="-55003"/>
              <a:ext cx="9180512" cy="459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2" name="11 Imagen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153" y="-59887"/>
              <a:ext cx="1933286" cy="425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91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bg1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75656" y="1600200"/>
            <a:ext cx="7515944" cy="990600"/>
          </a:xfrm>
        </p:spPr>
        <p:txBody>
          <a:bodyPr/>
          <a:lstStyle>
            <a:lvl1pPr algn="l">
              <a:buNone/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 dirty="0"/>
          </a:p>
        </p:txBody>
      </p:sp>
      <p:sp>
        <p:nvSpPr>
          <p:cNvPr id="13" name="2 Marcador de número de diapositiva"/>
          <p:cNvSpPr>
            <a:spLocks noGrp="1"/>
          </p:cNvSpPr>
          <p:nvPr>
            <p:ph type="sldNum" sz="quarter" idx="13"/>
          </p:nvPr>
        </p:nvSpPr>
        <p:spPr>
          <a:xfrm>
            <a:off x="4355976" y="6715148"/>
            <a:ext cx="432048" cy="142852"/>
          </a:xfrm>
        </p:spPr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‹Nº›</a:t>
            </a:fld>
            <a:endParaRPr lang="es-ES" dirty="0"/>
          </a:p>
        </p:txBody>
      </p:sp>
      <p:sp>
        <p:nvSpPr>
          <p:cNvPr id="11" name="10 Rectángulo"/>
          <p:cNvSpPr/>
          <p:nvPr userDrawn="1"/>
        </p:nvSpPr>
        <p:spPr bwMode="white">
          <a:xfrm>
            <a:off x="0" y="2924944"/>
            <a:ext cx="9144000" cy="288032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475656" y="3627983"/>
            <a:ext cx="7019057" cy="1673225"/>
          </a:xfrm>
          <a:prstGeom prst="rect">
            <a:avLst/>
          </a:prstGeom>
        </p:spPr>
        <p:txBody>
          <a:bodyPr anchor="t"/>
          <a:lstStyle>
            <a:lvl1pPr marL="273050" indent="-273050">
              <a:buFont typeface="+mj-lt"/>
              <a:buAutoNum type="arabicPeriod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Eurostile LT Std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19" name="18 CuadroTexto"/>
          <p:cNvSpPr txBox="1"/>
          <p:nvPr userDrawn="1"/>
        </p:nvSpPr>
        <p:spPr>
          <a:xfrm>
            <a:off x="1475656" y="3183359"/>
            <a:ext cx="396044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s-ES" sz="2400" dirty="0">
                <a:solidFill>
                  <a:schemeClr val="bg1">
                    <a:lumMod val="75000"/>
                  </a:schemeClr>
                </a:solidFill>
                <a:latin typeface="Eurostile LT Std" pitchFamily="34" charset="0"/>
              </a:rPr>
              <a:t>Índice del capítulo</a:t>
            </a:r>
          </a:p>
        </p:txBody>
      </p:sp>
      <p:grpSp>
        <p:nvGrpSpPr>
          <p:cNvPr id="10" name="9 Grupo"/>
          <p:cNvGrpSpPr/>
          <p:nvPr userDrawn="1"/>
        </p:nvGrpSpPr>
        <p:grpSpPr>
          <a:xfrm>
            <a:off x="0" y="0"/>
            <a:ext cx="9180512" cy="476672"/>
            <a:chOff x="-36512" y="-55003"/>
            <a:chExt cx="9180512" cy="476672"/>
          </a:xfrm>
        </p:grpSpPr>
        <p:sp>
          <p:nvSpPr>
            <p:cNvPr id="12" name="11 Rectángulo"/>
            <p:cNvSpPr/>
            <p:nvPr userDrawn="1"/>
          </p:nvSpPr>
          <p:spPr>
            <a:xfrm>
              <a:off x="-36512" y="-55003"/>
              <a:ext cx="9180512" cy="459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4" name="13 Imagen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-3465"/>
              <a:ext cx="1933286" cy="425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509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 userDrawn="1"/>
        </p:nvSpPr>
        <p:spPr>
          <a:xfrm>
            <a:off x="1371600" y="2564904"/>
            <a:ext cx="7772400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6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bg1">
              <a:lumMod val="75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bg1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60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475656" y="1600200"/>
            <a:ext cx="7515944" cy="990600"/>
          </a:xfrm>
        </p:spPr>
        <p:txBody>
          <a:bodyPr/>
          <a:lstStyle>
            <a:lvl1pPr algn="l">
              <a:buNone/>
              <a:defRPr sz="28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 dirty="0"/>
          </a:p>
        </p:txBody>
      </p:sp>
      <p:sp>
        <p:nvSpPr>
          <p:cNvPr id="13" name="2 Marcador de número de diapositiva"/>
          <p:cNvSpPr>
            <a:spLocks noGrp="1"/>
          </p:cNvSpPr>
          <p:nvPr>
            <p:ph type="sldNum" sz="quarter" idx="13"/>
          </p:nvPr>
        </p:nvSpPr>
        <p:spPr>
          <a:xfrm>
            <a:off x="4355976" y="6715148"/>
            <a:ext cx="432048" cy="142852"/>
          </a:xfrm>
        </p:spPr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‹Nº›</a:t>
            </a:fld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475656" y="2708921"/>
            <a:ext cx="7019057" cy="864095"/>
          </a:xfrm>
          <a:prstGeom prst="rect">
            <a:avLst/>
          </a:prstGeom>
        </p:spPr>
        <p:txBody>
          <a:bodyPr anchor="ctr"/>
          <a:lstStyle>
            <a:lvl1pPr marL="0" indent="0" algn="l" defTabSz="273050" rtl="0" eaLnBrk="1" latinLnBrk="0" hangingPunct="1">
              <a:buFont typeface="+mj-lt"/>
              <a:buNone/>
              <a:defRPr lang="es-ES" sz="2800" kern="1200" dirty="0" smtClean="0">
                <a:solidFill>
                  <a:schemeClr val="bg1">
                    <a:lumMod val="50000"/>
                  </a:schemeClr>
                </a:solidFill>
                <a:latin typeface="Eurostile LT Std" pitchFamily="34" charset="0"/>
                <a:ea typeface="+mn-ea"/>
                <a:cs typeface="+mn-cs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grpSp>
        <p:nvGrpSpPr>
          <p:cNvPr id="10" name="9 Grupo"/>
          <p:cNvGrpSpPr/>
          <p:nvPr userDrawn="1"/>
        </p:nvGrpSpPr>
        <p:grpSpPr>
          <a:xfrm>
            <a:off x="0" y="0"/>
            <a:ext cx="9180512" cy="476672"/>
            <a:chOff x="-36512" y="-55003"/>
            <a:chExt cx="9180512" cy="476672"/>
          </a:xfrm>
        </p:grpSpPr>
        <p:sp>
          <p:nvSpPr>
            <p:cNvPr id="11" name="10 Rectángulo"/>
            <p:cNvSpPr/>
            <p:nvPr userDrawn="1"/>
          </p:nvSpPr>
          <p:spPr>
            <a:xfrm>
              <a:off x="-36512" y="-55003"/>
              <a:ext cx="9180512" cy="459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2" name="11 Imagen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-3465"/>
              <a:ext cx="1933286" cy="425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7335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lás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‹Nº›</a:t>
            </a:fld>
            <a:endParaRPr lang="es-ES" dirty="0"/>
          </a:p>
        </p:txBody>
      </p:sp>
      <p:sp>
        <p:nvSpPr>
          <p:cNvPr id="10" name="11 Marcador de texto"/>
          <p:cNvSpPr>
            <a:spLocks noGrp="1"/>
          </p:cNvSpPr>
          <p:nvPr>
            <p:ph type="body" sz="quarter" idx="13"/>
          </p:nvPr>
        </p:nvSpPr>
        <p:spPr>
          <a:xfrm>
            <a:off x="395536" y="1772816"/>
            <a:ext cx="8424936" cy="45211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Pct val="115000"/>
              <a:buFontTx/>
              <a:buBlip>
                <a:blip r:embed="rId2"/>
              </a:buBlip>
              <a:defRPr sz="2400">
                <a:latin typeface="Rotis Sans Serif Std" pitchFamily="50" charset="0"/>
              </a:defRPr>
            </a:lvl1pPr>
            <a:lvl2pPr>
              <a:buSzPct val="70000"/>
              <a:buFontTx/>
              <a:buBlip>
                <a:blip r:embed="rId3"/>
              </a:buBlip>
              <a:defRPr sz="2000">
                <a:latin typeface="Rotis Sans Serif Std" pitchFamily="50" charset="0"/>
              </a:defRPr>
            </a:lvl2pPr>
            <a:lvl3pPr>
              <a:buSzPct val="70000"/>
              <a:buFontTx/>
              <a:buBlip>
                <a:blip r:embed="rId3"/>
              </a:buBlip>
              <a:defRPr sz="1800">
                <a:latin typeface="Rotis Sans Serif Std" pitchFamily="50" charset="0"/>
              </a:defRPr>
            </a:lvl3pPr>
            <a:lvl4pPr>
              <a:buSzPct val="70000"/>
              <a:buFontTx/>
              <a:buBlip>
                <a:blip r:embed="rId3"/>
              </a:buBlip>
              <a:defRPr sz="1600">
                <a:latin typeface="Rotis Sans Serif Std" pitchFamily="50" charset="0"/>
              </a:defRPr>
            </a:lvl4pPr>
            <a:lvl5pPr>
              <a:buSzPct val="70000"/>
              <a:buFontTx/>
              <a:buBlip>
                <a:blip r:embed="rId3"/>
              </a:buBlip>
              <a:defRPr sz="1400">
                <a:latin typeface="Rotis Sans Serif Std" pitchFamily="50" charset="0"/>
              </a:defRPr>
            </a:lvl5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" noProof="0" dirty="0"/>
          </a:p>
        </p:txBody>
      </p:sp>
      <p:pic>
        <p:nvPicPr>
          <p:cNvPr id="5" name="4 Imagen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65" y="12121"/>
            <a:ext cx="1933286" cy="42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5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lásica 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‹Nº›</a:t>
            </a:fld>
            <a:endParaRPr lang="es-ES" dirty="0"/>
          </a:p>
        </p:txBody>
      </p:sp>
      <p:grpSp>
        <p:nvGrpSpPr>
          <p:cNvPr id="4" name="3 Grupo"/>
          <p:cNvGrpSpPr/>
          <p:nvPr userDrawn="1"/>
        </p:nvGrpSpPr>
        <p:grpSpPr>
          <a:xfrm>
            <a:off x="0" y="0"/>
            <a:ext cx="9180512" cy="476672"/>
            <a:chOff x="-36512" y="-55003"/>
            <a:chExt cx="9180512" cy="476672"/>
          </a:xfrm>
        </p:grpSpPr>
        <p:sp>
          <p:nvSpPr>
            <p:cNvPr id="5" name="4 Rectángulo"/>
            <p:cNvSpPr/>
            <p:nvPr userDrawn="1"/>
          </p:nvSpPr>
          <p:spPr>
            <a:xfrm>
              <a:off x="-36512" y="-55003"/>
              <a:ext cx="9180512" cy="459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6" name="5 Imagen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-3465"/>
              <a:ext cx="1933286" cy="425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983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lásica título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73949" y="485800"/>
            <a:ext cx="8662547" cy="56693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‹Nº›</a:t>
            </a:fld>
            <a:endParaRPr lang="es-ES" dirty="0"/>
          </a:p>
        </p:txBody>
      </p:sp>
      <p:grpSp>
        <p:nvGrpSpPr>
          <p:cNvPr id="4" name="3 Grupo"/>
          <p:cNvGrpSpPr/>
          <p:nvPr userDrawn="1"/>
        </p:nvGrpSpPr>
        <p:grpSpPr>
          <a:xfrm>
            <a:off x="0" y="0"/>
            <a:ext cx="9180512" cy="476672"/>
            <a:chOff x="-36512" y="-55003"/>
            <a:chExt cx="9180512" cy="476672"/>
          </a:xfrm>
        </p:grpSpPr>
        <p:sp>
          <p:nvSpPr>
            <p:cNvPr id="5" name="4 Rectángulo"/>
            <p:cNvSpPr/>
            <p:nvPr userDrawn="1"/>
          </p:nvSpPr>
          <p:spPr>
            <a:xfrm>
              <a:off x="-36512" y="-55003"/>
              <a:ext cx="9180512" cy="459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6" name="5 Imagen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-3465"/>
              <a:ext cx="1933286" cy="4251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05422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511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_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4355976" y="6715148"/>
            <a:ext cx="432048" cy="142852"/>
          </a:xfrm>
        </p:spPr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‹Nº›</a:t>
            </a:fld>
            <a:endParaRPr lang="es-ES" dirty="0"/>
          </a:p>
        </p:txBody>
      </p:sp>
      <p:grpSp>
        <p:nvGrpSpPr>
          <p:cNvPr id="7" name="6 Grupo"/>
          <p:cNvGrpSpPr/>
          <p:nvPr userDrawn="1"/>
        </p:nvGrpSpPr>
        <p:grpSpPr>
          <a:xfrm>
            <a:off x="0" y="0"/>
            <a:ext cx="9180512" cy="476672"/>
            <a:chOff x="-36512" y="-55003"/>
            <a:chExt cx="9180512" cy="476672"/>
          </a:xfrm>
        </p:grpSpPr>
        <p:sp>
          <p:nvSpPr>
            <p:cNvPr id="10" name="9 Rectángulo"/>
            <p:cNvSpPr/>
            <p:nvPr userDrawn="1"/>
          </p:nvSpPr>
          <p:spPr>
            <a:xfrm>
              <a:off x="-36512" y="-55003"/>
              <a:ext cx="9180512" cy="459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" name="8 Imagen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-3465"/>
              <a:ext cx="1933286" cy="42513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95595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_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2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4355976" y="6715148"/>
            <a:ext cx="432048" cy="142852"/>
          </a:xfrm>
        </p:spPr>
        <p:txBody>
          <a:bodyPr/>
          <a:lstStyle/>
          <a:p>
            <a:pPr algn="ctr"/>
            <a:fld id="{6809A684-6793-43C2-A07A-07EB7F2ACB8E}" type="slidenum">
              <a:rPr lang="es-ES" smtClean="0"/>
              <a:pPr algn="ctr"/>
              <a:t>‹Nº›</a:t>
            </a:fld>
            <a:endParaRPr lang="es-ES" dirty="0"/>
          </a:p>
        </p:txBody>
      </p:sp>
      <p:grpSp>
        <p:nvGrpSpPr>
          <p:cNvPr id="12" name="11 Grupo"/>
          <p:cNvGrpSpPr/>
          <p:nvPr userDrawn="1"/>
        </p:nvGrpSpPr>
        <p:grpSpPr>
          <a:xfrm>
            <a:off x="0" y="0"/>
            <a:ext cx="9180512" cy="476672"/>
            <a:chOff x="-36512" y="-55003"/>
            <a:chExt cx="9180512" cy="476672"/>
          </a:xfrm>
        </p:grpSpPr>
        <p:sp>
          <p:nvSpPr>
            <p:cNvPr id="13" name="12 Rectángulo"/>
            <p:cNvSpPr/>
            <p:nvPr userDrawn="1"/>
          </p:nvSpPr>
          <p:spPr>
            <a:xfrm>
              <a:off x="-36512" y="-55003"/>
              <a:ext cx="9180512" cy="459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4" name="13 Imagen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-3465"/>
              <a:ext cx="1933286" cy="425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0148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6300788" y="6564313"/>
            <a:ext cx="2447925" cy="29368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BAA78-236C-48BA-B818-F94F7B36B1A5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  <p:grpSp>
        <p:nvGrpSpPr>
          <p:cNvPr id="7" name="6 Grupo"/>
          <p:cNvGrpSpPr/>
          <p:nvPr userDrawn="1"/>
        </p:nvGrpSpPr>
        <p:grpSpPr>
          <a:xfrm>
            <a:off x="0" y="0"/>
            <a:ext cx="9180512" cy="476672"/>
            <a:chOff x="-36512" y="-55003"/>
            <a:chExt cx="9180512" cy="476672"/>
          </a:xfrm>
        </p:grpSpPr>
        <p:sp>
          <p:nvSpPr>
            <p:cNvPr id="8" name="7 Rectángulo"/>
            <p:cNvSpPr/>
            <p:nvPr userDrawn="1"/>
          </p:nvSpPr>
          <p:spPr>
            <a:xfrm>
              <a:off x="-36512" y="-55003"/>
              <a:ext cx="9180512" cy="459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9" name="8 Imagen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-3465"/>
              <a:ext cx="1933286" cy="425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6506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1716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692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424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252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4264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3609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476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9A689-5785-F24D-A906-CA565F8F69B4}" type="datetimeFigureOut">
              <a:rPr lang="es-ES" smtClean="0"/>
              <a:t>02/10/2017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52BD2-B613-FE4A-9182-9CE1003417A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73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73949" y="485800"/>
            <a:ext cx="8662547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0" y="404664"/>
            <a:ext cx="9144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11 Rectángulo"/>
          <p:cNvSpPr/>
          <p:nvPr/>
        </p:nvSpPr>
        <p:spPr>
          <a:xfrm>
            <a:off x="0" y="6715148"/>
            <a:ext cx="9144000" cy="142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4355976" y="6715148"/>
            <a:ext cx="432048" cy="142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ctr"/>
          <a:lstStyle>
            <a:lvl1pPr>
              <a:defRPr kumimoji="0" lang="es-ES" sz="1100" b="0" i="0" u="none" strike="noStrike" cap="none" spc="0" normalizeH="0" baseline="0" smtClean="0">
                <a:ln>
                  <a:noFill/>
                </a:ln>
                <a:effectLst/>
                <a:uLnTx/>
                <a:uFillTx/>
                <a:latin typeface="Rotis Sans Serif Std" pitchFamily="50" charset="0"/>
              </a:defRPr>
            </a:lvl1pPr>
          </a:lstStyle>
          <a:p>
            <a:pPr algn="ctr"/>
            <a:fld id="{6809A684-6793-43C2-A07A-07EB7F2ACB8E}" type="slidenum">
              <a:rPr lang="es-ES" smtClean="0"/>
              <a:pPr algn="ctr"/>
              <a:t>‹Nº›</a:t>
            </a:fld>
            <a:endParaRPr lang="es-ES" dirty="0"/>
          </a:p>
        </p:txBody>
      </p:sp>
      <p:sp>
        <p:nvSpPr>
          <p:cNvPr id="10" name="9 Rectángulo"/>
          <p:cNvSpPr/>
          <p:nvPr userDrawn="1"/>
        </p:nvSpPr>
        <p:spPr>
          <a:xfrm>
            <a:off x="0" y="0"/>
            <a:ext cx="9180512" cy="459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13" name="12 Grupo"/>
          <p:cNvGrpSpPr/>
          <p:nvPr userDrawn="1"/>
        </p:nvGrpSpPr>
        <p:grpSpPr>
          <a:xfrm>
            <a:off x="0" y="0"/>
            <a:ext cx="9180512" cy="476672"/>
            <a:chOff x="-36512" y="-55003"/>
            <a:chExt cx="9180512" cy="476672"/>
          </a:xfrm>
        </p:grpSpPr>
        <p:sp>
          <p:nvSpPr>
            <p:cNvPr id="14" name="13 Rectángulo"/>
            <p:cNvSpPr/>
            <p:nvPr userDrawn="1"/>
          </p:nvSpPr>
          <p:spPr>
            <a:xfrm>
              <a:off x="-36512" y="-55003"/>
              <a:ext cx="9180512" cy="459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15" name="14 Imagen"/>
            <p:cNvPicPr/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8" y="-3465"/>
              <a:ext cx="1933286" cy="4251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515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bg1">
              <a:lumMod val="50000"/>
            </a:schemeClr>
          </a:solidFill>
          <a:latin typeface="Eurostile LT Std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ublimetext.com/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sktop.github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anaNapalkova/BTS_MasterInBigData.git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://jsonviewer.stack.hu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python.org/moin/IntegratedDevelopmentEnvironme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-15875" y="1917700"/>
            <a:ext cx="9159875" cy="2828925"/>
          </a:xfrm>
          <a:prstGeom prst="rect">
            <a:avLst/>
          </a:prstGeom>
          <a:solidFill>
            <a:srgbClr val="00B4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33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</a:t>
            </a:r>
          </a:p>
          <a:p>
            <a:pPr marL="533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6100" y="4273998"/>
            <a:ext cx="5013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Master in Big Data Solutions 2017-2018</a:t>
            </a:r>
          </a:p>
        </p:txBody>
      </p:sp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6767" y="2732880"/>
            <a:ext cx="1198563" cy="119856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68592" y="6370074"/>
            <a:ext cx="1990940" cy="246221"/>
            <a:chOff x="3506673" y="6101329"/>
            <a:chExt cx="1990940" cy="2462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6673" y="6138552"/>
              <a:ext cx="167984" cy="16798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623382" y="6101329"/>
              <a:ext cx="18742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Avenir Book" charset="0"/>
                  <a:ea typeface="Avenir Book" charset="0"/>
                  <a:cs typeface="Avenir Book" charset="0"/>
                </a:rPr>
                <a:t>Barcelona Technology School S.L.</a:t>
              </a:r>
            </a:p>
          </p:txBody>
        </p:sp>
      </p:grpSp>
      <p:sp>
        <p:nvSpPr>
          <p:cNvPr id="12" name="2 CuadroTexto"/>
          <p:cNvSpPr txBox="1"/>
          <p:nvPr/>
        </p:nvSpPr>
        <p:spPr>
          <a:xfrm>
            <a:off x="546100" y="5274140"/>
            <a:ext cx="207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Liana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Napalkova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liana.napalkova@bts.tech</a:t>
            </a:r>
            <a:endParaRPr lang="en-GB" sz="1200" i="1" dirty="0"/>
          </a:p>
        </p:txBody>
      </p:sp>
      <p:pic>
        <p:nvPicPr>
          <p:cNvPr id="11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586967E9-ED6B-407D-B660-20DD4CFA0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2 CuadroTexto">
            <a:extLst>
              <a:ext uri="{FF2B5EF4-FFF2-40B4-BE49-F238E27FC236}">
                <a16:creationId xmlns="" xmlns:a16="http://schemas.microsoft.com/office/drawing/2014/main" id="{4F369697-B90A-4820-93BB-D114F9495318}"/>
              </a:ext>
            </a:extLst>
          </p:cNvPr>
          <p:cNvSpPr txBox="1"/>
          <p:nvPr/>
        </p:nvSpPr>
        <p:spPr>
          <a:xfrm>
            <a:off x="3286452" y="5274140"/>
            <a:ext cx="207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Ludovico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Boratto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ludovico.boratto@bts.tech</a:t>
            </a:r>
            <a:endParaRPr lang="en-GB" sz="1200" i="1" dirty="0"/>
          </a:p>
        </p:txBody>
      </p:sp>
      <p:sp>
        <p:nvSpPr>
          <p:cNvPr id="14" name="2 CuadroTexto">
            <a:extLst>
              <a:ext uri="{FF2B5EF4-FFF2-40B4-BE49-F238E27FC236}">
                <a16:creationId xmlns="" xmlns:a16="http://schemas.microsoft.com/office/drawing/2014/main" id="{0423868D-E838-4B12-A266-CA69C00C4C0F}"/>
              </a:ext>
            </a:extLst>
          </p:cNvPr>
          <p:cNvSpPr txBox="1"/>
          <p:nvPr/>
        </p:nvSpPr>
        <p:spPr>
          <a:xfrm>
            <a:off x="6026804" y="5274139"/>
            <a:ext cx="2336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Francisco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Guitierres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francisco.gutierres@bts.tech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04858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/>
              <a:t>Integrated</a:t>
            </a:r>
            <a:r>
              <a:rPr lang="es-ES" sz="2400" b="1" dirty="0"/>
              <a:t> </a:t>
            </a:r>
            <a:r>
              <a:rPr lang="es-ES" sz="2400" b="1" dirty="0" err="1"/>
              <a:t>Development</a:t>
            </a:r>
            <a:r>
              <a:rPr lang="es-ES" sz="2400" b="1" dirty="0"/>
              <a:t> </a:t>
            </a:r>
            <a:r>
              <a:rPr lang="es-ES" sz="2400" b="1" dirty="0" err="1"/>
              <a:t>Environment</a:t>
            </a:r>
            <a:r>
              <a:rPr lang="es-ES" sz="2400" b="1" dirty="0"/>
              <a:t> </a:t>
            </a:r>
            <a:r>
              <a:rPr lang="es-ES" sz="2400" b="1" dirty="0" smtClean="0"/>
              <a:t>(IDE) </a:t>
            </a:r>
            <a:r>
              <a:rPr lang="es-ES" sz="2400" b="1" dirty="0" err="1" smtClean="0"/>
              <a:t>application</a:t>
            </a:r>
            <a:endParaRPr lang="es-ES" sz="2400" b="1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629" y="2086094"/>
            <a:ext cx="6525720" cy="4634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00" y="1979535"/>
            <a:ext cx="1194787" cy="1194787"/>
          </a:xfrm>
          <a:prstGeom prst="rect">
            <a:avLst/>
          </a:prstGeom>
          <a:ln>
            <a:solidFill>
              <a:srgbClr val="00B4F1"/>
            </a:solidFill>
          </a:ln>
        </p:spPr>
      </p:pic>
    </p:spTree>
    <p:extLst>
      <p:ext uri="{BB962C8B-B14F-4D97-AF65-F5344CB8AC3E}">
        <p14:creationId xmlns:p14="http://schemas.microsoft.com/office/powerpoint/2010/main" val="35048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982447"/>
            <a:ext cx="80358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It is also possible to type the code in a text editor.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Unfortunately the built-in Mac text editor, </a:t>
            </a:r>
            <a:r>
              <a:rPr lang="en-US" sz="2000" dirty="0" err="1"/>
              <a:t>TextEdit</a:t>
            </a:r>
            <a:r>
              <a:rPr lang="en-US" sz="2000" dirty="0"/>
              <a:t> isn't great for the task as it doesn't like saving files in formats other than simple text formats.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On Windows, the default Notepad application is buggy, and should never be used; however, replacements such as Notepad++ and </a:t>
            </a:r>
            <a:r>
              <a:rPr lang="en-US" sz="2000" dirty="0" err="1"/>
              <a:t>ScTE</a:t>
            </a:r>
            <a:r>
              <a:rPr lang="en-US" sz="2000" dirty="0"/>
              <a:t> are far superior tools that highlight code in ways that makes it more readable.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 good solution that works on all platforms is </a:t>
            </a:r>
            <a:r>
              <a:rPr lang="en-US" sz="2000" u="sng" dirty="0"/>
              <a:t>Sublime Text</a:t>
            </a:r>
            <a:r>
              <a:rPr lang="en-US" sz="2000" dirty="0"/>
              <a:t>:</a:t>
            </a:r>
          </a:p>
          <a:p>
            <a:pPr algn="just"/>
            <a:endParaRPr lang="es-ES" sz="2000" dirty="0"/>
          </a:p>
          <a:p>
            <a:pPr algn="ctr"/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www.sublimetext.com/2</a:t>
            </a:r>
            <a:endParaRPr lang="es-ES" sz="2000" dirty="0"/>
          </a:p>
        </p:txBody>
      </p:sp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/>
              <a:t>Text Editor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40059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/>
              <a:t>Text Editor</a:t>
            </a:r>
            <a:endParaRPr lang="es-ES" sz="24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35" y="2230014"/>
            <a:ext cx="7924766" cy="425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1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918867"/>
            <a:ext cx="803588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smtClean="0"/>
              <a:t>Open </a:t>
            </a:r>
            <a:r>
              <a:rPr lang="es-ES" sz="2000" dirty="0" err="1" smtClean="0"/>
              <a:t>your</a:t>
            </a:r>
            <a:r>
              <a:rPr lang="es-ES" sz="2000" dirty="0" smtClean="0"/>
              <a:t> Text Editor (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 smtClean="0"/>
              <a:t>example</a:t>
            </a:r>
            <a:r>
              <a:rPr lang="es-ES" sz="2000" dirty="0" smtClean="0"/>
              <a:t>, Sublime Text)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Write </a:t>
            </a:r>
            <a:r>
              <a:rPr lang="en-US" sz="2000" dirty="0"/>
              <a:t>this simple Python script in your text editor:</a:t>
            </a:r>
          </a:p>
          <a:p>
            <a:pPr algn="just"/>
            <a:endParaRPr lang="es-ES" sz="2000" dirty="0"/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print("Hello World")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Save </a:t>
            </a:r>
            <a:r>
              <a:rPr lang="en-US" sz="2000" dirty="0"/>
              <a:t>it in your folder as </a:t>
            </a:r>
            <a:r>
              <a:rPr lang="en-US" sz="2000" b="1" dirty="0"/>
              <a:t>hello_world.py</a:t>
            </a:r>
            <a:r>
              <a:rPr lang="en-US" sz="2000" dirty="0"/>
              <a:t>. </a:t>
            </a:r>
            <a:endParaRPr lang="en-US" sz="2000" dirty="0" smtClean="0"/>
          </a:p>
          <a:p>
            <a:pPr algn="just"/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Run your file:</a:t>
            </a:r>
          </a:p>
          <a:p>
            <a:pPr marL="719138" indent="-355600" algn="just">
              <a:buFont typeface="Wingdings" panose="05000000000000000000" pitchFamily="2" charset="2"/>
              <a:buChar char="ü"/>
            </a:pPr>
            <a:r>
              <a:rPr lang="en-US" sz="2000" dirty="0" smtClean="0"/>
              <a:t>Go </a:t>
            </a:r>
            <a:r>
              <a:rPr lang="en-US" sz="2000" dirty="0"/>
              <a:t>to your command </a:t>
            </a:r>
            <a:r>
              <a:rPr lang="en-US" sz="2000" dirty="0" smtClean="0"/>
              <a:t>line (for example, use Anaconda Prompt), </a:t>
            </a:r>
          </a:p>
          <a:p>
            <a:pPr marL="719138" indent="-355600" algn="just">
              <a:buFont typeface="Wingdings" panose="05000000000000000000" pitchFamily="2" charset="2"/>
              <a:buChar char="ü"/>
            </a:pPr>
            <a:r>
              <a:rPr lang="en-US" sz="2000" dirty="0" smtClean="0"/>
              <a:t>Navigate </a:t>
            </a:r>
            <a:r>
              <a:rPr lang="en-US" sz="2000" dirty="0"/>
              <a:t>to </a:t>
            </a:r>
            <a:r>
              <a:rPr lang="en-US" sz="2000" dirty="0" smtClean="0"/>
              <a:t>your folder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cd C:\path-to-your-folder\</a:t>
            </a:r>
            <a:endParaRPr lang="en-US" sz="2000" dirty="0" smtClean="0"/>
          </a:p>
          <a:p>
            <a:pPr marL="719138" indent="-355600" algn="just">
              <a:buFont typeface="Wingdings" panose="05000000000000000000" pitchFamily="2" charset="2"/>
              <a:buChar char="ü"/>
            </a:pPr>
            <a:r>
              <a:rPr lang="en-US" sz="2000" dirty="0" smtClean="0"/>
              <a:t>Write the following command:</a:t>
            </a:r>
            <a:endParaRPr lang="en-US" sz="2000" dirty="0"/>
          </a:p>
          <a:p>
            <a:pPr algn="just"/>
            <a:endParaRPr lang="es-ES" sz="2000" dirty="0"/>
          </a:p>
          <a:p>
            <a:pPr algn="ctr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python hello_world.py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/>
              <a:t>Text Editor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12902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/>
              <a:t>Text Editor</a:t>
            </a:r>
            <a:endParaRPr lang="es-ES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" y="1985500"/>
            <a:ext cx="8029575" cy="4467225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408373" y="3400148"/>
            <a:ext cx="1606858" cy="381739"/>
          </a:xfrm>
          <a:prstGeom prst="ellipse">
            <a:avLst/>
          </a:prstGeom>
          <a:noFill/>
          <a:ln w="57150">
            <a:solidFill>
              <a:srgbClr val="00B4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2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/>
              <a:t>Read</a:t>
            </a:r>
            <a:r>
              <a:rPr lang="es-ES" sz="2400" b="1" dirty="0"/>
              <a:t>–</a:t>
            </a:r>
            <a:r>
              <a:rPr lang="es-ES" sz="2400" b="1" dirty="0" err="1"/>
              <a:t>Eval</a:t>
            </a:r>
            <a:r>
              <a:rPr lang="es-ES" sz="2400" b="1" dirty="0"/>
              <a:t>–</a:t>
            </a:r>
            <a:r>
              <a:rPr lang="es-ES" sz="2400" b="1" dirty="0" err="1"/>
              <a:t>Print</a:t>
            </a:r>
            <a:r>
              <a:rPr lang="es-ES" sz="2400" b="1" dirty="0"/>
              <a:t> </a:t>
            </a:r>
            <a:r>
              <a:rPr lang="es-ES" sz="2400" b="1" dirty="0" err="1" smtClean="0"/>
              <a:t>Loop</a:t>
            </a:r>
            <a:r>
              <a:rPr lang="es-ES" sz="2400" b="1" dirty="0" smtClean="0"/>
              <a:t> (REPL): </a:t>
            </a:r>
            <a:r>
              <a:rPr lang="es-ES" sz="2400" b="1" dirty="0" err="1" smtClean="0"/>
              <a:t>Jupyter</a:t>
            </a:r>
            <a:r>
              <a:rPr lang="es-ES" sz="2400" b="1" dirty="0" smtClean="0"/>
              <a:t> Notebook</a:t>
            </a:r>
            <a:endParaRPr lang="es-ES" sz="2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b="10200"/>
          <a:stretch/>
        </p:blipFill>
        <p:spPr>
          <a:xfrm>
            <a:off x="963207" y="4166928"/>
            <a:ext cx="7581426" cy="226938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735980" y="2158040"/>
            <a:ext cx="80358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Sometimes we may want to write programs </a:t>
            </a:r>
            <a:r>
              <a:rPr lang="en-US" sz="2000" b="1" dirty="0" smtClean="0">
                <a:solidFill>
                  <a:srgbClr val="00B4F1"/>
                </a:solidFill>
              </a:rPr>
              <a:t>interactively</a:t>
            </a:r>
            <a:r>
              <a:rPr lang="en-US" sz="2000" dirty="0" smtClean="0">
                <a:solidFill>
                  <a:srgbClr val="00B4F1"/>
                </a:solidFill>
              </a:rPr>
              <a:t> </a:t>
            </a:r>
            <a:r>
              <a:rPr lang="en-US" sz="2000" dirty="0" smtClean="0"/>
              <a:t>(for example, to explore a data set or to test some code samples).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In this case the easiest option is to work </a:t>
            </a:r>
            <a:r>
              <a:rPr lang="en-US" sz="2000" dirty="0"/>
              <a:t>in a command line </a:t>
            </a:r>
            <a:r>
              <a:rPr lang="en-US" sz="2000" dirty="0" smtClean="0"/>
              <a:t>REPL (</a:t>
            </a:r>
            <a:r>
              <a:rPr lang="es-ES" sz="2000" i="1" dirty="0" err="1"/>
              <a:t>Read</a:t>
            </a:r>
            <a:r>
              <a:rPr lang="es-ES" sz="2000" i="1" dirty="0"/>
              <a:t>–</a:t>
            </a:r>
            <a:r>
              <a:rPr lang="es-ES" sz="2000" i="1" dirty="0" err="1"/>
              <a:t>Eval</a:t>
            </a:r>
            <a:r>
              <a:rPr lang="es-ES" sz="2000" i="1" dirty="0"/>
              <a:t>–</a:t>
            </a:r>
            <a:r>
              <a:rPr lang="es-ES" sz="2000" i="1" dirty="0" err="1"/>
              <a:t>Print</a:t>
            </a:r>
            <a:r>
              <a:rPr lang="es-ES" sz="2000" i="1" dirty="0"/>
              <a:t> </a:t>
            </a:r>
            <a:r>
              <a:rPr lang="es-ES" sz="2000" i="1" dirty="0" err="1" smtClean="0"/>
              <a:t>Loop</a:t>
            </a:r>
            <a:r>
              <a:rPr lang="es-ES" sz="2000" i="1" dirty="0" smtClean="0"/>
              <a:t> – </a:t>
            </a:r>
            <a:r>
              <a:rPr lang="es-ES" sz="2000" i="1" dirty="0" err="1" smtClean="0"/>
              <a:t>interactive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language</a:t>
            </a:r>
            <a:r>
              <a:rPr lang="es-ES" sz="2000" i="1" dirty="0" smtClean="0"/>
              <a:t> </a:t>
            </a:r>
            <a:r>
              <a:rPr lang="es-ES" sz="2000" i="1" dirty="0" err="1" smtClean="0"/>
              <a:t>shell</a:t>
            </a:r>
            <a:r>
              <a:rPr lang="en-US" sz="2000" dirty="0" smtClean="0"/>
              <a:t>) </a:t>
            </a:r>
            <a:r>
              <a:rPr lang="en-US" sz="2000" dirty="0"/>
              <a:t>like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Notebook. </a:t>
            </a:r>
          </a:p>
        </p:txBody>
      </p:sp>
    </p:spTree>
    <p:extLst>
      <p:ext uri="{BB962C8B-B14F-4D97-AF65-F5344CB8AC3E}">
        <p14:creationId xmlns:p14="http://schemas.microsoft.com/office/powerpoint/2010/main" val="26501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 smtClean="0"/>
              <a:t>How</a:t>
            </a:r>
            <a:r>
              <a:rPr lang="es-ES" sz="2400" b="1" dirty="0" smtClean="0"/>
              <a:t> to </a:t>
            </a:r>
            <a:r>
              <a:rPr lang="es-ES" sz="2400" b="1" dirty="0" err="1" smtClean="0"/>
              <a:t>install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Jupyter</a:t>
            </a:r>
            <a:r>
              <a:rPr lang="es-ES" sz="2400" b="1" dirty="0" smtClean="0"/>
              <a:t> Notebook</a:t>
            </a:r>
            <a:endParaRPr lang="es-ES" sz="24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772" y="1936623"/>
            <a:ext cx="5686425" cy="4657725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98638" y="3639790"/>
            <a:ext cx="3938707" cy="369332"/>
          </a:xfrm>
          <a:prstGeom prst="rect">
            <a:avLst/>
          </a:prstGeom>
          <a:solidFill>
            <a:srgbClr val="00B4F1"/>
          </a:solidFill>
        </p:spPr>
        <p:txBody>
          <a:bodyPr wrap="none">
            <a:spAutoFit/>
          </a:bodyPr>
          <a:lstStyle/>
          <a:p>
            <a:r>
              <a:rPr lang="es-ES" dirty="0"/>
              <a:t>https://www.anaconda.com/download/</a:t>
            </a:r>
          </a:p>
        </p:txBody>
      </p:sp>
    </p:spTree>
    <p:extLst>
      <p:ext uri="{BB962C8B-B14F-4D97-AF65-F5344CB8AC3E}">
        <p14:creationId xmlns:p14="http://schemas.microsoft.com/office/powerpoint/2010/main" val="43410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/>
              <a:t>Read</a:t>
            </a:r>
            <a:r>
              <a:rPr lang="es-ES" sz="2400" b="1" dirty="0"/>
              <a:t>–</a:t>
            </a:r>
            <a:r>
              <a:rPr lang="es-ES" sz="2400" b="1" dirty="0" err="1"/>
              <a:t>Eval</a:t>
            </a:r>
            <a:r>
              <a:rPr lang="es-ES" sz="2400" b="1" dirty="0"/>
              <a:t>–</a:t>
            </a:r>
            <a:r>
              <a:rPr lang="es-ES" sz="2400" b="1" dirty="0" err="1"/>
              <a:t>Print</a:t>
            </a:r>
            <a:r>
              <a:rPr lang="es-ES" sz="2400" b="1" dirty="0"/>
              <a:t> </a:t>
            </a:r>
            <a:r>
              <a:rPr lang="es-ES" sz="2400" b="1" dirty="0" err="1" smtClean="0"/>
              <a:t>Loop</a:t>
            </a:r>
            <a:r>
              <a:rPr lang="es-ES" sz="2400" b="1" dirty="0" smtClean="0"/>
              <a:t> (REPL): </a:t>
            </a:r>
            <a:r>
              <a:rPr lang="es-ES" sz="2400" b="1" dirty="0" err="1" smtClean="0"/>
              <a:t>Jupyter</a:t>
            </a:r>
            <a:r>
              <a:rPr lang="es-ES" sz="2400" b="1" dirty="0" smtClean="0"/>
              <a:t> Notebook</a:t>
            </a:r>
            <a:endParaRPr lang="es-ES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343" y="2576929"/>
            <a:ext cx="4185313" cy="3075861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>
            <a:off x="1166774" y="2414726"/>
            <a:ext cx="1278384" cy="834501"/>
          </a:xfrm>
          <a:prstGeom prst="straightConnector1">
            <a:avLst/>
          </a:prstGeom>
          <a:ln w="76200">
            <a:solidFill>
              <a:srgbClr val="00B4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2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/>
              <a:t>Read</a:t>
            </a:r>
            <a:r>
              <a:rPr lang="es-ES" sz="2400" b="1" dirty="0"/>
              <a:t>–</a:t>
            </a:r>
            <a:r>
              <a:rPr lang="es-ES" sz="2400" b="1" dirty="0" err="1"/>
              <a:t>Eval</a:t>
            </a:r>
            <a:r>
              <a:rPr lang="es-ES" sz="2400" b="1" dirty="0"/>
              <a:t>–</a:t>
            </a:r>
            <a:r>
              <a:rPr lang="es-ES" sz="2400" b="1" dirty="0" err="1"/>
              <a:t>Print</a:t>
            </a:r>
            <a:r>
              <a:rPr lang="es-ES" sz="2400" b="1" dirty="0"/>
              <a:t> </a:t>
            </a:r>
            <a:r>
              <a:rPr lang="es-ES" sz="2400" b="1" dirty="0" err="1" smtClean="0"/>
              <a:t>Loop</a:t>
            </a:r>
            <a:r>
              <a:rPr lang="es-ES" sz="2400" b="1" dirty="0" smtClean="0"/>
              <a:t> (REPL): </a:t>
            </a:r>
            <a:r>
              <a:rPr lang="es-ES" sz="2400" b="1" dirty="0" err="1" smtClean="0"/>
              <a:t>Jupyter</a:t>
            </a:r>
            <a:r>
              <a:rPr lang="es-ES" sz="2400" b="1" dirty="0" smtClean="0"/>
              <a:t> Notebook</a:t>
            </a:r>
            <a:endParaRPr lang="es-ES" sz="2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78" y="2059709"/>
            <a:ext cx="8115843" cy="4183564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>
            <a:off x="6866238" y="1829681"/>
            <a:ext cx="1278384" cy="834501"/>
          </a:xfrm>
          <a:prstGeom prst="straightConnector1">
            <a:avLst/>
          </a:prstGeom>
          <a:ln w="76200">
            <a:solidFill>
              <a:srgbClr val="00B4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81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/>
              <a:t>Read</a:t>
            </a:r>
            <a:r>
              <a:rPr lang="es-ES" sz="2400" b="1" dirty="0"/>
              <a:t>–</a:t>
            </a:r>
            <a:r>
              <a:rPr lang="es-ES" sz="2400" b="1" dirty="0" err="1"/>
              <a:t>Eval</a:t>
            </a:r>
            <a:r>
              <a:rPr lang="es-ES" sz="2400" b="1" dirty="0"/>
              <a:t>–</a:t>
            </a:r>
            <a:r>
              <a:rPr lang="es-ES" sz="2400" b="1" dirty="0" err="1"/>
              <a:t>Print</a:t>
            </a:r>
            <a:r>
              <a:rPr lang="es-ES" sz="2400" b="1" dirty="0"/>
              <a:t> </a:t>
            </a:r>
            <a:r>
              <a:rPr lang="es-ES" sz="2400" b="1" dirty="0" err="1" smtClean="0"/>
              <a:t>Loop</a:t>
            </a:r>
            <a:r>
              <a:rPr lang="es-ES" sz="2400" b="1" dirty="0" smtClean="0"/>
              <a:t> (REPL): </a:t>
            </a:r>
            <a:r>
              <a:rPr lang="es-ES" sz="2400" b="1" dirty="0" err="1" smtClean="0"/>
              <a:t>Jupyter</a:t>
            </a:r>
            <a:r>
              <a:rPr lang="es-ES" sz="2400" b="1" dirty="0" smtClean="0"/>
              <a:t> Notebook</a:t>
            </a:r>
            <a:endParaRPr lang="es-ES" sz="24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73" y="2098985"/>
            <a:ext cx="7862454" cy="4456288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 flipV="1">
            <a:off x="2398299" y="2708572"/>
            <a:ext cx="812944" cy="854006"/>
          </a:xfrm>
          <a:prstGeom prst="straightConnector1">
            <a:avLst/>
          </a:prstGeom>
          <a:ln w="76200">
            <a:solidFill>
              <a:srgbClr val="00B4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131343" y="3517315"/>
            <a:ext cx="1689232" cy="763480"/>
          </a:xfrm>
          <a:prstGeom prst="rect">
            <a:avLst/>
          </a:prstGeom>
          <a:solidFill>
            <a:srgbClr val="00B4F1"/>
          </a:solidFill>
          <a:ln>
            <a:solidFill>
              <a:srgbClr val="00B4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Click</a:t>
            </a:r>
            <a:r>
              <a:rPr lang="es-ES" dirty="0" smtClean="0"/>
              <a:t> to </a:t>
            </a:r>
            <a:r>
              <a:rPr lang="es-ES" dirty="0" err="1" smtClean="0"/>
              <a:t>execute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080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36788" y="3129994"/>
            <a:ext cx="376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Curriculum review</a:t>
            </a:r>
          </a:p>
        </p:txBody>
      </p:sp>
      <p:pic>
        <p:nvPicPr>
          <p:cNvPr id="5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065348B-7824-4104-86E5-1E5ABDE1B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6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52" y="2170544"/>
            <a:ext cx="8143696" cy="3501159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>
            <a:off x="2836443" y="3899055"/>
            <a:ext cx="1139516" cy="567295"/>
          </a:xfrm>
          <a:prstGeom prst="straightConnector1">
            <a:avLst/>
          </a:prstGeom>
          <a:ln w="76200">
            <a:solidFill>
              <a:srgbClr val="00B4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3949324" y="3193625"/>
            <a:ext cx="2238411" cy="763480"/>
          </a:xfrm>
          <a:prstGeom prst="rect">
            <a:avLst/>
          </a:prstGeom>
          <a:solidFill>
            <a:srgbClr val="00B4F1"/>
          </a:solidFill>
          <a:ln>
            <a:solidFill>
              <a:srgbClr val="00B4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You</a:t>
            </a:r>
            <a:r>
              <a:rPr lang="es-ES" dirty="0" smtClean="0"/>
              <a:t> can </a:t>
            </a:r>
            <a:r>
              <a:rPr lang="es-ES" dirty="0" err="1" smtClean="0"/>
              <a:t>download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script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Jupyter</a:t>
            </a:r>
            <a:r>
              <a:rPr lang="es-ES" dirty="0" smtClean="0"/>
              <a:t> Notebook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/>
              <a:t>Read</a:t>
            </a:r>
            <a:r>
              <a:rPr lang="es-ES" sz="2400" b="1" dirty="0"/>
              <a:t>–</a:t>
            </a:r>
            <a:r>
              <a:rPr lang="es-ES" sz="2400" b="1" dirty="0" err="1"/>
              <a:t>Eval</a:t>
            </a:r>
            <a:r>
              <a:rPr lang="es-ES" sz="2400" b="1" dirty="0"/>
              <a:t>–</a:t>
            </a:r>
            <a:r>
              <a:rPr lang="es-ES" sz="2400" b="1" dirty="0" err="1"/>
              <a:t>Print</a:t>
            </a:r>
            <a:r>
              <a:rPr lang="es-ES" sz="2400" b="1" dirty="0"/>
              <a:t> </a:t>
            </a:r>
            <a:r>
              <a:rPr lang="es-ES" sz="2400" b="1" dirty="0" err="1" smtClean="0"/>
              <a:t>Loop</a:t>
            </a:r>
            <a:r>
              <a:rPr lang="es-ES" sz="2400" b="1" dirty="0" smtClean="0"/>
              <a:t> (REPL): </a:t>
            </a:r>
            <a:r>
              <a:rPr lang="es-ES" sz="2400" b="1" dirty="0" err="1" smtClean="0"/>
              <a:t>Jupyter</a:t>
            </a:r>
            <a:r>
              <a:rPr lang="es-ES" sz="2400" b="1" dirty="0" smtClean="0"/>
              <a:t> Notebook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7724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918867"/>
            <a:ext cx="8035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err="1" smtClean="0"/>
              <a:t>We</a:t>
            </a:r>
            <a:r>
              <a:rPr lang="es-ES" sz="2000" dirty="0" smtClean="0"/>
              <a:t> </a:t>
            </a:r>
            <a:r>
              <a:rPr lang="es-ES" sz="2000" dirty="0" err="1" smtClean="0"/>
              <a:t>will</a:t>
            </a:r>
            <a:r>
              <a:rPr lang="es-ES" sz="2000" dirty="0" smtClean="0"/>
              <a:t> </a:t>
            </a:r>
            <a:r>
              <a:rPr lang="es-ES" sz="2000" dirty="0" err="1" smtClean="0"/>
              <a:t>mostly</a:t>
            </a:r>
            <a:r>
              <a:rPr lang="es-ES" sz="2000" dirty="0" smtClean="0"/>
              <a:t> use </a:t>
            </a:r>
            <a:r>
              <a:rPr lang="es-ES" sz="2000" dirty="0" err="1" smtClean="0"/>
              <a:t>Jupyter</a:t>
            </a:r>
            <a:r>
              <a:rPr lang="es-ES" sz="2000" dirty="0" smtClean="0"/>
              <a:t> Notebook </a:t>
            </a:r>
            <a:r>
              <a:rPr lang="es-ES" sz="2000" dirty="0" err="1" smtClean="0"/>
              <a:t>during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next</a:t>
            </a:r>
            <a:r>
              <a:rPr lang="es-ES" sz="2000" dirty="0" smtClean="0"/>
              <a:t> 3 </a:t>
            </a:r>
            <a:r>
              <a:rPr lang="es-ES" sz="2000" dirty="0" err="1" smtClean="0"/>
              <a:t>sessions</a:t>
            </a:r>
            <a:r>
              <a:rPr lang="es-ES" sz="2000" dirty="0" smtClean="0"/>
              <a:t>. 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007" y="2756146"/>
            <a:ext cx="5919825" cy="335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72"/>
          <p:cNvGrpSpPr/>
          <p:nvPr/>
        </p:nvGrpSpPr>
        <p:grpSpPr>
          <a:xfrm>
            <a:off x="2166340" y="2720980"/>
            <a:ext cx="2807050" cy="2809649"/>
            <a:chOff x="3495675" y="1028700"/>
            <a:chExt cx="4981575" cy="4981575"/>
          </a:xfrm>
        </p:grpSpPr>
        <p:sp>
          <p:nvSpPr>
            <p:cNvPr id="9" name="Oval 273"/>
            <p:cNvSpPr/>
            <p:nvPr/>
          </p:nvSpPr>
          <p:spPr>
            <a:xfrm>
              <a:off x="3495675" y="1028700"/>
              <a:ext cx="4981575" cy="4981575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274"/>
            <p:cNvSpPr/>
            <p:nvPr/>
          </p:nvSpPr>
          <p:spPr>
            <a:xfrm>
              <a:off x="4032407" y="1565432"/>
              <a:ext cx="3908108" cy="3908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275"/>
            <p:cNvSpPr/>
            <p:nvPr/>
          </p:nvSpPr>
          <p:spPr>
            <a:xfrm>
              <a:off x="4519610" y="2052635"/>
              <a:ext cx="2933700" cy="2933700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276"/>
            <p:cNvSpPr/>
            <p:nvPr/>
          </p:nvSpPr>
          <p:spPr>
            <a:xfrm>
              <a:off x="5171858" y="2714406"/>
              <a:ext cx="1610161" cy="1610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277"/>
            <p:cNvSpPr/>
            <p:nvPr/>
          </p:nvSpPr>
          <p:spPr>
            <a:xfrm>
              <a:off x="5462815" y="3005363"/>
              <a:ext cx="1028244" cy="1028244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Block Arc 278"/>
          <p:cNvSpPr/>
          <p:nvPr/>
        </p:nvSpPr>
        <p:spPr>
          <a:xfrm rot="18900000">
            <a:off x="1705076" y="2264662"/>
            <a:ext cx="3718839" cy="3722283"/>
          </a:xfrm>
          <a:prstGeom prst="blockArc">
            <a:avLst>
              <a:gd name="adj1" fmla="val 4928282"/>
              <a:gd name="adj2" fmla="val 21359236"/>
              <a:gd name="adj3" fmla="val 340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279"/>
          <p:cNvGrpSpPr/>
          <p:nvPr/>
        </p:nvGrpSpPr>
        <p:grpSpPr>
          <a:xfrm>
            <a:off x="3595078" y="3079760"/>
            <a:ext cx="2151734" cy="1046044"/>
            <a:chOff x="12124791" y="3770786"/>
            <a:chExt cx="3478984" cy="1689710"/>
          </a:xfrm>
        </p:grpSpPr>
        <p:sp>
          <p:nvSpPr>
            <p:cNvPr id="16" name="Freeform 18"/>
            <p:cNvSpPr>
              <a:spLocks noChangeArrowheads="1"/>
            </p:cNvSpPr>
            <p:nvPr/>
          </p:nvSpPr>
          <p:spPr bwMode="auto">
            <a:xfrm>
              <a:off x="12124793" y="4118666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 noChangeArrowheads="1"/>
            </p:cNvSpPr>
            <p:nvPr/>
          </p:nvSpPr>
          <p:spPr bwMode="auto">
            <a:xfrm>
              <a:off x="12124791" y="4255333"/>
              <a:ext cx="2899153" cy="1205163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8" name="Freeform 20"/>
            <p:cNvSpPr>
              <a:spLocks noChangeArrowheads="1"/>
            </p:cNvSpPr>
            <p:nvPr/>
          </p:nvSpPr>
          <p:spPr bwMode="auto">
            <a:xfrm>
              <a:off x="12157926" y="4097957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9" name="Freeform 21"/>
            <p:cNvSpPr>
              <a:spLocks noChangeArrowheads="1"/>
            </p:cNvSpPr>
            <p:nvPr/>
          </p:nvSpPr>
          <p:spPr bwMode="auto">
            <a:xfrm>
              <a:off x="12157924" y="4234626"/>
              <a:ext cx="2899153" cy="1209302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20" name="Freeform 22"/>
            <p:cNvSpPr>
              <a:spLocks noChangeArrowheads="1"/>
            </p:cNvSpPr>
            <p:nvPr/>
          </p:nvSpPr>
          <p:spPr bwMode="auto">
            <a:xfrm>
              <a:off x="14560081" y="3770786"/>
              <a:ext cx="820046" cy="60465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55000" lnSpcReduction="20000"/>
            </a:bodyPr>
            <a:lstStyle/>
            <a:p>
              <a:endParaRPr lang="en-US"/>
            </a:p>
          </p:txBody>
        </p:sp>
        <p:sp>
          <p:nvSpPr>
            <p:cNvPr id="21" name="Freeform 23"/>
            <p:cNvSpPr>
              <a:spLocks noChangeArrowheads="1"/>
            </p:cNvSpPr>
            <p:nvPr/>
          </p:nvSpPr>
          <p:spPr bwMode="auto">
            <a:xfrm>
              <a:off x="14597357" y="4218063"/>
              <a:ext cx="1006418" cy="401719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25000" lnSpcReduction="20000"/>
            </a:bodyPr>
            <a:lstStyle/>
            <a:p>
              <a:endParaRPr lang="en-US"/>
            </a:p>
          </p:txBody>
        </p:sp>
      </p:grpSp>
      <p:sp>
        <p:nvSpPr>
          <p:cNvPr id="22" name="Oval 286"/>
          <p:cNvSpPr/>
          <p:nvPr/>
        </p:nvSpPr>
        <p:spPr>
          <a:xfrm>
            <a:off x="3348871" y="2102709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3" name="Oval 287"/>
          <p:cNvSpPr/>
          <p:nvPr/>
        </p:nvSpPr>
        <p:spPr>
          <a:xfrm>
            <a:off x="2111297" y="260533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00B4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4" name="Oval 288"/>
          <p:cNvSpPr/>
          <p:nvPr/>
        </p:nvSpPr>
        <p:spPr>
          <a:xfrm>
            <a:off x="1551323" y="398412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5" name="Oval 289"/>
          <p:cNvSpPr/>
          <p:nvPr/>
        </p:nvSpPr>
        <p:spPr>
          <a:xfrm>
            <a:off x="2166341" y="5285601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6" name="Oval 290"/>
          <p:cNvSpPr/>
          <p:nvPr/>
        </p:nvSpPr>
        <p:spPr>
          <a:xfrm>
            <a:off x="3422947" y="572846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7" name="Oval 291"/>
          <p:cNvSpPr/>
          <p:nvPr/>
        </p:nvSpPr>
        <p:spPr>
          <a:xfrm>
            <a:off x="3386293" y="2142286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8" name="Oval 292"/>
          <p:cNvSpPr/>
          <p:nvPr/>
        </p:nvSpPr>
        <p:spPr>
          <a:xfrm>
            <a:off x="2148719" y="2647501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rgbClr val="00B4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9" name="Oval 293"/>
          <p:cNvSpPr/>
          <p:nvPr/>
        </p:nvSpPr>
        <p:spPr>
          <a:xfrm>
            <a:off x="1588744" y="4021578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0" name="Oval 294"/>
          <p:cNvSpPr/>
          <p:nvPr/>
        </p:nvSpPr>
        <p:spPr>
          <a:xfrm>
            <a:off x="2203761" y="5323057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1" name="Oval 295"/>
          <p:cNvSpPr/>
          <p:nvPr/>
        </p:nvSpPr>
        <p:spPr>
          <a:xfrm>
            <a:off x="3460369" y="5765918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2" name="TextBox 296"/>
          <p:cNvSpPr txBox="1"/>
          <p:nvPr/>
        </p:nvSpPr>
        <p:spPr>
          <a:xfrm>
            <a:off x="3605868" y="1611943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Python code writing </a:t>
            </a:r>
          </a:p>
        </p:txBody>
      </p:sp>
      <p:sp>
        <p:nvSpPr>
          <p:cNvPr id="34" name="TextBox 298"/>
          <p:cNvSpPr txBox="1"/>
          <p:nvPr/>
        </p:nvSpPr>
        <p:spPr>
          <a:xfrm>
            <a:off x="1047122" y="2126695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rgbClr val="00B4F1"/>
                </a:solidFill>
              </a:rPr>
              <a:t>Data types</a:t>
            </a:r>
            <a:endParaRPr lang="en-US" sz="2100" dirty="0">
              <a:solidFill>
                <a:srgbClr val="00B4F1"/>
              </a:solidFill>
            </a:endParaRPr>
          </a:p>
        </p:txBody>
      </p:sp>
      <p:sp>
        <p:nvSpPr>
          <p:cNvPr id="36" name="TextBox 300"/>
          <p:cNvSpPr txBox="1"/>
          <p:nvPr/>
        </p:nvSpPr>
        <p:spPr>
          <a:xfrm>
            <a:off x="225789" y="3325637"/>
            <a:ext cx="1495425" cy="74610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Algorithmic thinking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02"/>
          <p:cNvSpPr txBox="1"/>
          <p:nvPr/>
        </p:nvSpPr>
        <p:spPr>
          <a:xfrm>
            <a:off x="474277" y="5347010"/>
            <a:ext cx="1610462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File formats</a:t>
            </a:r>
          </a:p>
        </p:txBody>
      </p:sp>
      <p:sp>
        <p:nvSpPr>
          <p:cNvPr id="40" name="TextBox 304"/>
          <p:cNvSpPr txBox="1"/>
          <p:nvPr/>
        </p:nvSpPr>
        <p:spPr>
          <a:xfrm>
            <a:off x="3674836" y="5970116"/>
            <a:ext cx="2490054" cy="59683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handling with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Pandas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306"/>
          <p:cNvSpPr txBox="1"/>
          <p:nvPr/>
        </p:nvSpPr>
        <p:spPr>
          <a:xfrm>
            <a:off x="6016322" y="3034226"/>
            <a:ext cx="3127679" cy="531406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 objective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307"/>
          <p:cNvSpPr txBox="1"/>
          <p:nvPr/>
        </p:nvSpPr>
        <p:spPr>
          <a:xfrm>
            <a:off x="6038581" y="3775417"/>
            <a:ext cx="2778855" cy="1689402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 fontScale="850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/>
              <a:t>How to </a:t>
            </a:r>
            <a:r>
              <a:rPr lang="en-US" sz="2400" dirty="0"/>
              <a:t>perform a basic analysis of the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How to perform basic manipulations with the data</a:t>
            </a:r>
            <a:r>
              <a:rPr lang="en-GB" sz="2400" dirty="0" smtClean="0"/>
              <a:t>.</a:t>
            </a:r>
            <a:endParaRPr lang="es-ES" sz="2400" dirty="0"/>
          </a:p>
        </p:txBody>
      </p:sp>
      <p:pic>
        <p:nvPicPr>
          <p:cNvPr id="44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94" y="5849950"/>
            <a:ext cx="194109" cy="194289"/>
          </a:xfrm>
          <a:prstGeom prst="rect">
            <a:avLst/>
          </a:prstGeom>
        </p:spPr>
      </p:pic>
      <p:pic>
        <p:nvPicPr>
          <p:cNvPr id="49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08" y="5408845"/>
            <a:ext cx="194109" cy="194289"/>
          </a:xfrm>
          <a:prstGeom prst="rect">
            <a:avLst/>
          </a:prstGeom>
        </p:spPr>
      </p:pic>
      <p:pic>
        <p:nvPicPr>
          <p:cNvPr id="50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79" y="4108307"/>
            <a:ext cx="194109" cy="194289"/>
          </a:xfrm>
          <a:prstGeom prst="rect">
            <a:avLst/>
          </a:prstGeom>
        </p:spPr>
      </p:pic>
      <p:pic>
        <p:nvPicPr>
          <p:cNvPr id="51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77" y="2729713"/>
            <a:ext cx="194109" cy="194289"/>
          </a:xfrm>
          <a:prstGeom prst="rect">
            <a:avLst/>
          </a:prstGeom>
        </p:spPr>
      </p:pic>
      <p:pic>
        <p:nvPicPr>
          <p:cNvPr id="52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62" y="2226503"/>
            <a:ext cx="194109" cy="1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8" name="Group 38"/>
          <p:cNvGrpSpPr/>
          <p:nvPr/>
        </p:nvGrpSpPr>
        <p:grpSpPr>
          <a:xfrm>
            <a:off x="377213" y="2079256"/>
            <a:ext cx="2357593" cy="570440"/>
            <a:chOff x="5219477" y="995322"/>
            <a:chExt cx="6261323" cy="1514980"/>
          </a:xfrm>
        </p:grpSpPr>
        <p:sp>
          <p:nvSpPr>
            <p:cNvPr id="89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91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92" y="1988558"/>
            <a:ext cx="2796813" cy="749429"/>
          </a:xfrm>
          <a:prstGeom prst="rect">
            <a:avLst/>
          </a:prstGeom>
        </p:spPr>
      </p:pic>
      <p:grpSp>
        <p:nvGrpSpPr>
          <p:cNvPr id="92" name="Group 42"/>
          <p:cNvGrpSpPr/>
          <p:nvPr/>
        </p:nvGrpSpPr>
        <p:grpSpPr>
          <a:xfrm>
            <a:off x="2077452" y="2072854"/>
            <a:ext cx="2357593" cy="570440"/>
            <a:chOff x="5342415" y="977137"/>
            <a:chExt cx="6261323" cy="1514980"/>
          </a:xfrm>
        </p:grpSpPr>
        <p:grpSp>
          <p:nvGrpSpPr>
            <p:cNvPr id="93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95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94" name="TextBox 41"/>
            <p:cNvSpPr txBox="1"/>
            <p:nvPr/>
          </p:nvSpPr>
          <p:spPr>
            <a:xfrm>
              <a:off x="6432456" y="1220518"/>
              <a:ext cx="4435795" cy="106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50000"/>
                    </a:schemeClr>
                  </a:solidFill>
                </a:rPr>
                <a:t>BOOLEANS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7" name="Group 11"/>
          <p:cNvGrpSpPr/>
          <p:nvPr/>
        </p:nvGrpSpPr>
        <p:grpSpPr>
          <a:xfrm>
            <a:off x="324898" y="2012870"/>
            <a:ext cx="2156661" cy="676838"/>
            <a:chOff x="1690777" y="2053087"/>
            <a:chExt cx="3700733" cy="1449238"/>
          </a:xfrm>
          <a:effectLst/>
        </p:grpSpPr>
        <p:sp>
          <p:nvSpPr>
            <p:cNvPr id="98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1">
                    <a:shade val="30000"/>
                    <a:satMod val="115000"/>
                    <a:lumMod val="76000"/>
                    <a:lumOff val="24000"/>
                  </a:schemeClr>
                </a:gs>
                <a:gs pos="0">
                  <a:schemeClr val="accent1">
                    <a:shade val="67500"/>
                    <a:satMod val="115000"/>
                    <a:lumMod val="77000"/>
                    <a:lumOff val="23000"/>
                  </a:schemeClr>
                </a:gs>
                <a:gs pos="100000">
                  <a:schemeClr val="accent1">
                    <a:shade val="100000"/>
                    <a:satMod val="115000"/>
                    <a:lumMod val="72000"/>
                  </a:schemeClr>
                </a:gs>
                <a:gs pos="94000">
                  <a:schemeClr val="accent1">
                    <a:shade val="100000"/>
                    <a:satMod val="115000"/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1" name="Group 30"/>
          <p:cNvGrpSpPr/>
          <p:nvPr/>
        </p:nvGrpSpPr>
        <p:grpSpPr>
          <a:xfrm>
            <a:off x="385811" y="2016153"/>
            <a:ext cx="397860" cy="646331"/>
            <a:chOff x="1205155" y="850132"/>
            <a:chExt cx="1056641" cy="1716531"/>
          </a:xfrm>
        </p:grpSpPr>
        <p:sp>
          <p:nvSpPr>
            <p:cNvPr id="102" name="TextBox 21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03" name="Straight Connector 23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90"/>
          <p:cNvGrpSpPr/>
          <p:nvPr/>
        </p:nvGrpSpPr>
        <p:grpSpPr>
          <a:xfrm>
            <a:off x="365500" y="4937149"/>
            <a:ext cx="2357593" cy="570440"/>
            <a:chOff x="5219477" y="995322"/>
            <a:chExt cx="6261323" cy="1514980"/>
          </a:xfrm>
        </p:grpSpPr>
        <p:sp>
          <p:nvSpPr>
            <p:cNvPr id="106" name="Freeform: Shape 9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Freeform: Shape 9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4" name="Group 99"/>
          <p:cNvGrpSpPr/>
          <p:nvPr/>
        </p:nvGrpSpPr>
        <p:grpSpPr>
          <a:xfrm>
            <a:off x="347134" y="4872054"/>
            <a:ext cx="2156661" cy="676838"/>
            <a:chOff x="1690777" y="2053087"/>
            <a:chExt cx="3700733" cy="1449238"/>
          </a:xfrm>
          <a:effectLst/>
        </p:grpSpPr>
        <p:sp>
          <p:nvSpPr>
            <p:cNvPr id="115" name="Freeform: Shape 100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Freeform: Shape 101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Freeform: Shape 102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2">
                    <a:lumMod val="76000"/>
                    <a:lumOff val="24000"/>
                  </a:schemeClr>
                </a:gs>
                <a:gs pos="0">
                  <a:schemeClr val="accent2">
                    <a:lumMod val="76000"/>
                    <a:lumOff val="24000"/>
                  </a:schemeClr>
                </a:gs>
                <a:gs pos="100000">
                  <a:schemeClr val="accent2">
                    <a:lumMod val="72000"/>
                  </a:schemeClr>
                </a:gs>
                <a:gs pos="94000">
                  <a:schemeClr val="accent2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03"/>
          <p:cNvGrpSpPr/>
          <p:nvPr/>
        </p:nvGrpSpPr>
        <p:grpSpPr>
          <a:xfrm>
            <a:off x="410597" y="4893874"/>
            <a:ext cx="397860" cy="646331"/>
            <a:chOff x="1205155" y="906348"/>
            <a:chExt cx="1056641" cy="1716531"/>
          </a:xfrm>
        </p:grpSpPr>
        <p:sp>
          <p:nvSpPr>
            <p:cNvPr id="119" name="TextBox 104"/>
            <p:cNvSpPr txBox="1"/>
            <p:nvPr/>
          </p:nvSpPr>
          <p:spPr>
            <a:xfrm>
              <a:off x="1205155" y="906348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120" name="Straight Connector 105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07"/>
          <p:cNvGrpSpPr/>
          <p:nvPr/>
        </p:nvGrpSpPr>
        <p:grpSpPr>
          <a:xfrm rot="10800000">
            <a:off x="2051703" y="3463473"/>
            <a:ext cx="2357593" cy="570440"/>
            <a:chOff x="5219477" y="995322"/>
            <a:chExt cx="6261323" cy="1514980"/>
          </a:xfrm>
        </p:grpSpPr>
        <p:sp>
          <p:nvSpPr>
            <p:cNvPr id="123" name="Freeform: Shape 108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Freeform: Shape 109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0" name="Group 115"/>
          <p:cNvGrpSpPr/>
          <p:nvPr/>
        </p:nvGrpSpPr>
        <p:grpSpPr>
          <a:xfrm rot="10800000">
            <a:off x="2277812" y="3400803"/>
            <a:ext cx="2156661" cy="676838"/>
            <a:chOff x="1690777" y="2053087"/>
            <a:chExt cx="3700733" cy="1449238"/>
          </a:xfrm>
          <a:effectLst/>
        </p:grpSpPr>
        <p:sp>
          <p:nvSpPr>
            <p:cNvPr id="131" name="Freeform: Shape 11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2" name="Freeform: Shape 11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3" name="Freeform: Shape 11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6000"/>
                    <a:lumOff val="24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4" name="Group 119"/>
          <p:cNvGrpSpPr/>
          <p:nvPr/>
        </p:nvGrpSpPr>
        <p:grpSpPr>
          <a:xfrm>
            <a:off x="3944687" y="3426735"/>
            <a:ext cx="425402" cy="646331"/>
            <a:chOff x="5293951" y="1028516"/>
            <a:chExt cx="1129787" cy="1716529"/>
          </a:xfrm>
        </p:grpSpPr>
        <p:sp>
          <p:nvSpPr>
            <p:cNvPr id="135" name="TextBox 120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6">
                      <a:lumMod val="50000"/>
                    </a:schemeClr>
                  </a:solidFill>
                </a:rPr>
                <a:t>2</a:t>
              </a:r>
            </a:p>
          </p:txBody>
        </p:sp>
        <p:cxnSp>
          <p:nvCxnSpPr>
            <p:cNvPr id="136" name="Straight Connector 121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70"/>
          <p:cNvGrpSpPr/>
          <p:nvPr/>
        </p:nvGrpSpPr>
        <p:grpSpPr>
          <a:xfrm rot="10800000">
            <a:off x="6485963" y="2087320"/>
            <a:ext cx="2357593" cy="570440"/>
            <a:chOff x="5219477" y="995322"/>
            <a:chExt cx="6261323" cy="1514980"/>
          </a:xfrm>
        </p:grpSpPr>
        <p:sp>
          <p:nvSpPr>
            <p:cNvPr id="139" name="Freeform: Shape 7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0" name="Freeform: Shape 7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6" name="Group 78"/>
          <p:cNvGrpSpPr/>
          <p:nvPr/>
        </p:nvGrpSpPr>
        <p:grpSpPr>
          <a:xfrm rot="10800000">
            <a:off x="6712072" y="2024651"/>
            <a:ext cx="2156661" cy="676838"/>
            <a:chOff x="1690777" y="2053087"/>
            <a:chExt cx="3700733" cy="1449238"/>
          </a:xfrm>
          <a:effectLst/>
        </p:grpSpPr>
        <p:sp>
          <p:nvSpPr>
            <p:cNvPr id="147" name="Freeform: Shape 7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: Shape 8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Freeform: Shape 8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4">
                    <a:lumMod val="76000"/>
                    <a:lumOff val="24000"/>
                  </a:schemeClr>
                </a:gs>
                <a:gs pos="0">
                  <a:schemeClr val="accent4">
                    <a:lumMod val="76000"/>
                    <a:lumOff val="24000"/>
                  </a:schemeClr>
                </a:gs>
                <a:gs pos="100000">
                  <a:schemeClr val="accent4">
                    <a:lumMod val="72000"/>
                  </a:schemeClr>
                </a:gs>
                <a:gs pos="94000">
                  <a:schemeClr val="accent4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0" name="Group 82"/>
          <p:cNvGrpSpPr/>
          <p:nvPr/>
        </p:nvGrpSpPr>
        <p:grpSpPr>
          <a:xfrm>
            <a:off x="8359313" y="2069996"/>
            <a:ext cx="425402" cy="646331"/>
            <a:chOff x="5293951" y="1028516"/>
            <a:chExt cx="1129787" cy="1716529"/>
          </a:xfrm>
        </p:grpSpPr>
        <p:sp>
          <p:nvSpPr>
            <p:cNvPr id="151" name="TextBox 8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  <a:endParaRPr lang="en-US" sz="36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152" name="Straight Connector 8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86"/>
          <p:cNvGrpSpPr/>
          <p:nvPr/>
        </p:nvGrpSpPr>
        <p:grpSpPr>
          <a:xfrm>
            <a:off x="4776155" y="3465514"/>
            <a:ext cx="2357593" cy="570440"/>
            <a:chOff x="5219477" y="995322"/>
            <a:chExt cx="6261323" cy="1514980"/>
          </a:xfrm>
        </p:grpSpPr>
        <p:sp>
          <p:nvSpPr>
            <p:cNvPr id="155" name="Freeform: Shape 187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Freeform: Shape 188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2" name="Group 195"/>
          <p:cNvGrpSpPr/>
          <p:nvPr/>
        </p:nvGrpSpPr>
        <p:grpSpPr>
          <a:xfrm>
            <a:off x="4723840" y="3399128"/>
            <a:ext cx="2156661" cy="676838"/>
            <a:chOff x="1690777" y="2053087"/>
            <a:chExt cx="3700733" cy="1449238"/>
          </a:xfrm>
          <a:effectLst/>
        </p:grpSpPr>
        <p:sp>
          <p:nvSpPr>
            <p:cNvPr id="163" name="Freeform: Shape 19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Freeform: Shape 19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Freeform: Shape 19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7000"/>
                    <a:lumOff val="23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6" name="Group 199"/>
          <p:cNvGrpSpPr/>
          <p:nvPr/>
        </p:nvGrpSpPr>
        <p:grpSpPr>
          <a:xfrm>
            <a:off x="4850715" y="3412285"/>
            <a:ext cx="397860" cy="646331"/>
            <a:chOff x="1205155" y="850132"/>
            <a:chExt cx="1056641" cy="1716531"/>
          </a:xfrm>
        </p:grpSpPr>
        <p:sp>
          <p:nvSpPr>
            <p:cNvPr id="167" name="TextBox 200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6">
                      <a:lumMod val="50000"/>
                    </a:schemeClr>
                  </a:solidFill>
                </a:rPr>
                <a:t>5</a:t>
              </a:r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68" name="Straight Connector 201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220"/>
          <p:cNvGrpSpPr/>
          <p:nvPr/>
        </p:nvGrpSpPr>
        <p:grpSpPr>
          <a:xfrm rot="10800000">
            <a:off x="6485963" y="4932155"/>
            <a:ext cx="2357593" cy="570440"/>
            <a:chOff x="5219477" y="995322"/>
            <a:chExt cx="6261323" cy="1514980"/>
          </a:xfrm>
        </p:grpSpPr>
        <p:sp>
          <p:nvSpPr>
            <p:cNvPr id="187" name="Freeform: Shape 22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Freeform: Shape 22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4" name="Group 228"/>
          <p:cNvGrpSpPr/>
          <p:nvPr/>
        </p:nvGrpSpPr>
        <p:grpSpPr>
          <a:xfrm rot="10800000">
            <a:off x="6712072" y="4869485"/>
            <a:ext cx="2156661" cy="676838"/>
            <a:chOff x="1690777" y="2053087"/>
            <a:chExt cx="3700733" cy="1449238"/>
          </a:xfrm>
          <a:effectLst/>
        </p:grpSpPr>
        <p:sp>
          <p:nvSpPr>
            <p:cNvPr id="195" name="Freeform: Shape 22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Freeform: Shape 23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Freeform: Shape 23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1">
                    <a:lumMod val="76000"/>
                    <a:lumOff val="24000"/>
                  </a:schemeClr>
                </a:gs>
                <a:gs pos="0">
                  <a:schemeClr val="accent1">
                    <a:lumMod val="76000"/>
                    <a:lumOff val="24000"/>
                  </a:schemeClr>
                </a:gs>
                <a:gs pos="100000">
                  <a:schemeClr val="accent1">
                    <a:lumMod val="72000"/>
                  </a:schemeClr>
                </a:gs>
                <a:gs pos="94000">
                  <a:schemeClr val="accent1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8" name="Group 232"/>
          <p:cNvGrpSpPr/>
          <p:nvPr/>
        </p:nvGrpSpPr>
        <p:grpSpPr>
          <a:xfrm>
            <a:off x="8300465" y="4886840"/>
            <a:ext cx="425402" cy="646331"/>
            <a:chOff x="5293951" y="1028516"/>
            <a:chExt cx="1129787" cy="1716529"/>
          </a:xfrm>
        </p:grpSpPr>
        <p:sp>
          <p:nvSpPr>
            <p:cNvPr id="199" name="TextBox 23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cxnSp>
          <p:nvCxnSpPr>
            <p:cNvPr id="200" name="Straight Connector 23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021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85 5.55112E-17 L 3.61111E-6 5.55112E-1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9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Booleans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Boolean data type is the most simple.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dirty="0"/>
              <a:t>Boolean data type can only ever be True or False.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check this by </a:t>
            </a:r>
            <a:r>
              <a:rPr lang="en-US" sz="2000" dirty="0" smtClean="0"/>
              <a:t>typing the following code in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 (or other tool):</a:t>
            </a:r>
          </a:p>
          <a:p>
            <a:endParaRPr lang="en-US" sz="2000" dirty="0"/>
          </a:p>
          <a:p>
            <a:pPr lvl="7">
              <a:tabLst>
                <a:tab pos="985838" algn="l"/>
              </a:tabLst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7">
              <a:tabLst>
                <a:tab pos="985838" algn="l"/>
              </a:tabLst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type(t)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t="-955" r="45363"/>
          <a:stretch/>
        </p:blipFill>
        <p:spPr>
          <a:xfrm>
            <a:off x="1135936" y="5200074"/>
            <a:ext cx="7361519" cy="6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Booleans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" t="11418" r="8014" b="16952"/>
          <a:stretch/>
        </p:blipFill>
        <p:spPr bwMode="auto">
          <a:xfrm>
            <a:off x="1841380" y="2840854"/>
            <a:ext cx="5461239" cy="19538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 smtClean="0"/>
              <a:t>Your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current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mind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map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6748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Booleans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Booleans are most useful in logical operations. </a:t>
            </a:r>
            <a:r>
              <a:rPr lang="en-US" sz="2000" dirty="0" smtClean="0"/>
              <a:t>Python </a:t>
            </a:r>
            <a:r>
              <a:rPr lang="en-US" sz="2000" dirty="0"/>
              <a:t>offers a number of </a:t>
            </a:r>
            <a:r>
              <a:rPr lang="en-US" sz="2000" dirty="0" smtClean="0"/>
              <a:t>comparison </a:t>
            </a:r>
            <a:r>
              <a:rPr lang="en-US" sz="2000" dirty="0"/>
              <a:t>operators</a:t>
            </a:r>
            <a:r>
              <a:rPr lang="en-US" sz="2000" dirty="0" smtClean="0"/>
              <a:t>:</a:t>
            </a:r>
          </a:p>
          <a:p>
            <a:endParaRPr lang="es-ES" sz="2000" dirty="0"/>
          </a:p>
          <a:p>
            <a:pPr marL="719138" lvl="0" indent="-342900" defTabSz="493713">
              <a:buFont typeface="Wingdings" panose="05000000000000000000" pitchFamily="2" charset="2"/>
              <a:buChar char="ü"/>
            </a:pPr>
            <a:r>
              <a:rPr lang="en-US" sz="2000" b="1" dirty="0"/>
              <a:t>== equal to</a:t>
            </a:r>
            <a:r>
              <a:rPr lang="en-US" sz="2000" dirty="0"/>
              <a:t> </a:t>
            </a:r>
            <a:endParaRPr lang="en-US" sz="2000" dirty="0" smtClean="0"/>
          </a:p>
          <a:p>
            <a:pPr marL="719138" lvl="0" indent="-342900" defTabSz="493713"/>
            <a:r>
              <a:rPr lang="en-US" sz="2000" dirty="0" smtClean="0"/>
              <a:t>		For example:</a:t>
            </a:r>
            <a:r>
              <a:rPr lang="en-US" sz="2000" dirty="0"/>
              <a:t> 1 == 2 will evaluate to </a:t>
            </a:r>
            <a:r>
              <a:rPr lang="en-US" sz="2000" dirty="0" smtClean="0"/>
              <a:t>False</a:t>
            </a:r>
            <a:endParaRPr lang="es-ES" sz="2000" dirty="0"/>
          </a:p>
          <a:p>
            <a:pPr marL="719138" lvl="0" indent="-342900" defTabSz="493713">
              <a:buFont typeface="Wingdings" panose="05000000000000000000" pitchFamily="2" charset="2"/>
              <a:buChar char="ü"/>
            </a:pPr>
            <a:r>
              <a:rPr lang="en-US" sz="2000" b="1" dirty="0"/>
              <a:t>!= not equal </a:t>
            </a:r>
            <a:r>
              <a:rPr lang="en-US" sz="2000" b="1" dirty="0" smtClean="0"/>
              <a:t>to</a:t>
            </a:r>
            <a:endParaRPr lang="es-ES" sz="2000" dirty="0"/>
          </a:p>
          <a:p>
            <a:pPr marL="719138" lvl="0" indent="-342900" defTabSz="493713">
              <a:buFont typeface="Wingdings" panose="05000000000000000000" pitchFamily="2" charset="2"/>
              <a:buChar char="ü"/>
            </a:pPr>
            <a:r>
              <a:rPr lang="en-US" sz="2000" b="1" dirty="0"/>
              <a:t>&gt; greater </a:t>
            </a:r>
            <a:r>
              <a:rPr lang="en-US" sz="2000" b="1" dirty="0" smtClean="0"/>
              <a:t>than</a:t>
            </a:r>
            <a:endParaRPr lang="es-ES" sz="2000" dirty="0"/>
          </a:p>
          <a:p>
            <a:pPr marL="719138" lvl="0" indent="-342900" defTabSz="493713">
              <a:buFont typeface="Wingdings" panose="05000000000000000000" pitchFamily="2" charset="2"/>
              <a:buChar char="ü"/>
            </a:pPr>
            <a:r>
              <a:rPr lang="en-US" sz="2000" b="1" dirty="0"/>
              <a:t>&lt; less </a:t>
            </a:r>
            <a:r>
              <a:rPr lang="en-US" sz="2000" b="1" dirty="0" smtClean="0"/>
              <a:t>than</a:t>
            </a:r>
            <a:endParaRPr lang="es-ES" sz="2000" dirty="0"/>
          </a:p>
          <a:p>
            <a:pPr marL="719138" lvl="0" indent="-342900" defTabSz="493713">
              <a:buFont typeface="Wingdings" panose="05000000000000000000" pitchFamily="2" charset="2"/>
              <a:buChar char="ü"/>
            </a:pPr>
            <a:r>
              <a:rPr lang="en-US" sz="2000" b="1" dirty="0"/>
              <a:t>&gt;= greater than or equal </a:t>
            </a:r>
            <a:r>
              <a:rPr lang="en-US" sz="2000" b="1" dirty="0" smtClean="0"/>
              <a:t>to</a:t>
            </a:r>
            <a:endParaRPr lang="es-ES" sz="2000" dirty="0" smtClean="0"/>
          </a:p>
          <a:p>
            <a:pPr marL="719138" lvl="0" indent="-342900" defTabSz="493713">
              <a:buFont typeface="Wingdings" panose="05000000000000000000" pitchFamily="2" charset="2"/>
              <a:buChar char="ü"/>
            </a:pPr>
            <a:r>
              <a:rPr lang="en-US" sz="2000" b="1" dirty="0" smtClean="0"/>
              <a:t>&lt;= less than or equal to</a:t>
            </a:r>
            <a:r>
              <a:rPr lang="en-US" sz="2000" dirty="0" smtClean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When </a:t>
            </a:r>
            <a:r>
              <a:rPr lang="en-US" sz="2000" dirty="0"/>
              <a:t>you type the above examples into </a:t>
            </a:r>
            <a:r>
              <a:rPr lang="en-US" sz="2000" dirty="0" err="1" smtClean="0"/>
              <a:t>Jupyter</a:t>
            </a:r>
            <a:r>
              <a:rPr lang="en-US" sz="2000" dirty="0" smtClean="0"/>
              <a:t> Notebook, </a:t>
            </a:r>
            <a:r>
              <a:rPr lang="en-US" sz="2000" dirty="0"/>
              <a:t>you'll see that they evaluate to (or return) True and False. </a:t>
            </a:r>
            <a:r>
              <a:rPr lang="en-US" sz="2000" dirty="0" smtClean="0"/>
              <a:t>However</a:t>
            </a:r>
            <a:r>
              <a:rPr lang="en-US" sz="2000" dirty="0"/>
              <a:t>, you can also assign their return value to a variable, like so:</a:t>
            </a:r>
            <a:endParaRPr lang="es-ES" sz="2000" dirty="0"/>
          </a:p>
          <a:p>
            <a:pPr lvl="6">
              <a:tabLst>
                <a:tab pos="3408363" algn="l"/>
              </a:tabLst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answer = 1 &gt;= 2</a:t>
            </a:r>
          </a:p>
          <a:p>
            <a:pPr lvl="6">
              <a:tabLst>
                <a:tab pos="3408363" algn="l"/>
              </a:tabLst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answer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2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Booleans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Often when you're writing logical code, you want to combine multiple operations into one statement.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is possible with the following keywords:</a:t>
            </a:r>
            <a:endParaRPr lang="es-ES" sz="2000" dirty="0"/>
          </a:p>
          <a:p>
            <a:pPr marL="719138" lvl="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and</a:t>
            </a:r>
            <a:r>
              <a:rPr lang="en-US" sz="2000" dirty="0"/>
              <a:t>  </a:t>
            </a:r>
            <a:endParaRPr lang="en-US" sz="2000" dirty="0" smtClean="0"/>
          </a:p>
          <a:p>
            <a:pPr marL="985838" lvl="0"/>
            <a:r>
              <a:rPr lang="en-US" sz="2000" u="sng" dirty="0" smtClean="0"/>
              <a:t>For example:</a:t>
            </a:r>
            <a:r>
              <a:rPr lang="en-US" sz="2000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== 1) and (2 != 1)</a:t>
            </a:r>
            <a:r>
              <a:rPr lang="en-US" sz="2000" dirty="0"/>
              <a:t> will evaluate to True because the first condition and the second condition are both true.</a:t>
            </a:r>
            <a:endParaRPr lang="es-ES" sz="2000" dirty="0"/>
          </a:p>
          <a:p>
            <a:pPr marL="719138" lvl="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or</a:t>
            </a:r>
            <a:r>
              <a:rPr lang="en-US" sz="2000" dirty="0"/>
              <a:t> </a:t>
            </a:r>
            <a:endParaRPr lang="en-US" sz="2000" dirty="0" smtClean="0"/>
          </a:p>
          <a:p>
            <a:pPr marL="985838" lvl="0"/>
            <a:r>
              <a:rPr lang="en-US" sz="2000" u="sng" dirty="0" smtClean="0"/>
              <a:t>For example:</a:t>
            </a:r>
            <a:r>
              <a:rPr lang="en-US" sz="2000" dirty="0" smtClean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== 2) or (2 == 2) </a:t>
            </a:r>
            <a:r>
              <a:rPr lang="en-US" sz="2000" dirty="0"/>
              <a:t>will evaluate to True because one of the conditions is true.</a:t>
            </a:r>
            <a:endParaRPr lang="es-ES" sz="2000" dirty="0"/>
          </a:p>
          <a:p>
            <a:pPr marL="719138" lvl="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not</a:t>
            </a:r>
            <a:r>
              <a:rPr lang="en-US" sz="2000" dirty="0"/>
              <a:t> </a:t>
            </a:r>
          </a:p>
          <a:p>
            <a:pPr marL="985838" lvl="0"/>
            <a:r>
              <a:rPr lang="en-US" sz="2000" u="sng" dirty="0" smtClean="0"/>
              <a:t>For example:</a:t>
            </a:r>
            <a:r>
              <a:rPr lang="en-US" sz="2000" dirty="0" smtClean="0"/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not(True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 </a:t>
            </a:r>
            <a:r>
              <a:rPr lang="en-US" sz="2000" dirty="0"/>
              <a:t>will evaluate to False, and </a:t>
            </a:r>
            <a:endParaRPr lang="en-US" sz="2000" dirty="0" smtClean="0"/>
          </a:p>
          <a:p>
            <a:pPr marL="985838" lvl="0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not(1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!= 1)</a:t>
            </a:r>
            <a:r>
              <a:rPr lang="en-US" sz="2000" dirty="0"/>
              <a:t> will evaluate to </a:t>
            </a:r>
            <a:r>
              <a:rPr lang="en-US" sz="2000" dirty="0" smtClean="0"/>
              <a:t>True.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9901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Booleans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68" y="2434201"/>
            <a:ext cx="7231063" cy="3886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 smtClean="0"/>
              <a:t>Your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current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mind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map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17530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28" y="3373558"/>
            <a:ext cx="2796813" cy="749429"/>
          </a:xfrm>
          <a:prstGeom prst="rect">
            <a:avLst/>
          </a:prstGeom>
        </p:spPr>
      </p:pic>
      <p:grpSp>
        <p:nvGrpSpPr>
          <p:cNvPr id="88" name="Group 38"/>
          <p:cNvGrpSpPr/>
          <p:nvPr/>
        </p:nvGrpSpPr>
        <p:grpSpPr>
          <a:xfrm>
            <a:off x="377213" y="2079256"/>
            <a:ext cx="2357593" cy="570440"/>
            <a:chOff x="5219477" y="995322"/>
            <a:chExt cx="6261323" cy="1514980"/>
          </a:xfrm>
        </p:grpSpPr>
        <p:sp>
          <p:nvSpPr>
            <p:cNvPr id="89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91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92" y="1988558"/>
            <a:ext cx="2796813" cy="749429"/>
          </a:xfrm>
          <a:prstGeom prst="rect">
            <a:avLst/>
          </a:prstGeom>
        </p:spPr>
      </p:pic>
      <p:grpSp>
        <p:nvGrpSpPr>
          <p:cNvPr id="92" name="Group 42"/>
          <p:cNvGrpSpPr/>
          <p:nvPr/>
        </p:nvGrpSpPr>
        <p:grpSpPr>
          <a:xfrm>
            <a:off x="2077452" y="2072854"/>
            <a:ext cx="2357593" cy="570440"/>
            <a:chOff x="5342415" y="977137"/>
            <a:chExt cx="6261323" cy="1514980"/>
          </a:xfrm>
        </p:grpSpPr>
        <p:grpSp>
          <p:nvGrpSpPr>
            <p:cNvPr id="93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95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94" name="TextBox 41"/>
            <p:cNvSpPr txBox="1"/>
            <p:nvPr/>
          </p:nvSpPr>
          <p:spPr>
            <a:xfrm>
              <a:off x="6432456" y="1220518"/>
              <a:ext cx="4435795" cy="106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50000"/>
                    </a:schemeClr>
                  </a:solidFill>
                </a:rPr>
                <a:t>BOOLEANS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7" name="Group 11"/>
          <p:cNvGrpSpPr/>
          <p:nvPr/>
        </p:nvGrpSpPr>
        <p:grpSpPr>
          <a:xfrm>
            <a:off x="324898" y="2012870"/>
            <a:ext cx="2156661" cy="676838"/>
            <a:chOff x="1690777" y="2053087"/>
            <a:chExt cx="3700733" cy="1449238"/>
          </a:xfrm>
          <a:effectLst/>
        </p:grpSpPr>
        <p:sp>
          <p:nvSpPr>
            <p:cNvPr id="98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1">
                    <a:shade val="30000"/>
                    <a:satMod val="115000"/>
                    <a:lumMod val="76000"/>
                    <a:lumOff val="24000"/>
                  </a:schemeClr>
                </a:gs>
                <a:gs pos="0">
                  <a:schemeClr val="accent1">
                    <a:shade val="67500"/>
                    <a:satMod val="115000"/>
                    <a:lumMod val="77000"/>
                    <a:lumOff val="23000"/>
                  </a:schemeClr>
                </a:gs>
                <a:gs pos="100000">
                  <a:schemeClr val="accent1">
                    <a:shade val="100000"/>
                    <a:satMod val="115000"/>
                    <a:lumMod val="72000"/>
                  </a:schemeClr>
                </a:gs>
                <a:gs pos="94000">
                  <a:schemeClr val="accent1">
                    <a:shade val="100000"/>
                    <a:satMod val="115000"/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1" name="Group 30"/>
          <p:cNvGrpSpPr/>
          <p:nvPr/>
        </p:nvGrpSpPr>
        <p:grpSpPr>
          <a:xfrm>
            <a:off x="385811" y="2016153"/>
            <a:ext cx="397860" cy="646331"/>
            <a:chOff x="1205155" y="850132"/>
            <a:chExt cx="1056641" cy="1716531"/>
          </a:xfrm>
        </p:grpSpPr>
        <p:sp>
          <p:nvSpPr>
            <p:cNvPr id="102" name="TextBox 21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03" name="Straight Connector 23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90"/>
          <p:cNvGrpSpPr/>
          <p:nvPr/>
        </p:nvGrpSpPr>
        <p:grpSpPr>
          <a:xfrm>
            <a:off x="365500" y="4937149"/>
            <a:ext cx="2357593" cy="570440"/>
            <a:chOff x="5219477" y="995322"/>
            <a:chExt cx="6261323" cy="1514980"/>
          </a:xfrm>
        </p:grpSpPr>
        <p:sp>
          <p:nvSpPr>
            <p:cNvPr id="106" name="Freeform: Shape 9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Freeform: Shape 9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4" name="Group 99"/>
          <p:cNvGrpSpPr/>
          <p:nvPr/>
        </p:nvGrpSpPr>
        <p:grpSpPr>
          <a:xfrm>
            <a:off x="347134" y="4872054"/>
            <a:ext cx="2156661" cy="676838"/>
            <a:chOff x="1690777" y="2053087"/>
            <a:chExt cx="3700733" cy="1449238"/>
          </a:xfrm>
          <a:effectLst/>
        </p:grpSpPr>
        <p:sp>
          <p:nvSpPr>
            <p:cNvPr id="115" name="Freeform: Shape 100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Freeform: Shape 101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Freeform: Shape 102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2">
                    <a:lumMod val="76000"/>
                    <a:lumOff val="24000"/>
                  </a:schemeClr>
                </a:gs>
                <a:gs pos="0">
                  <a:schemeClr val="accent2">
                    <a:lumMod val="76000"/>
                    <a:lumOff val="24000"/>
                  </a:schemeClr>
                </a:gs>
                <a:gs pos="100000">
                  <a:schemeClr val="accent2">
                    <a:lumMod val="72000"/>
                  </a:schemeClr>
                </a:gs>
                <a:gs pos="94000">
                  <a:schemeClr val="accent2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03"/>
          <p:cNvGrpSpPr/>
          <p:nvPr/>
        </p:nvGrpSpPr>
        <p:grpSpPr>
          <a:xfrm>
            <a:off x="410597" y="4893874"/>
            <a:ext cx="397860" cy="646331"/>
            <a:chOff x="1205155" y="906348"/>
            <a:chExt cx="1056641" cy="1716531"/>
          </a:xfrm>
        </p:grpSpPr>
        <p:sp>
          <p:nvSpPr>
            <p:cNvPr id="119" name="TextBox 104"/>
            <p:cNvSpPr txBox="1"/>
            <p:nvPr/>
          </p:nvSpPr>
          <p:spPr>
            <a:xfrm>
              <a:off x="1205155" y="906348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120" name="Straight Connector 105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07"/>
          <p:cNvGrpSpPr/>
          <p:nvPr/>
        </p:nvGrpSpPr>
        <p:grpSpPr>
          <a:xfrm rot="10800000">
            <a:off x="2051703" y="3463473"/>
            <a:ext cx="2357593" cy="570440"/>
            <a:chOff x="5219477" y="995322"/>
            <a:chExt cx="6261323" cy="1514980"/>
          </a:xfrm>
        </p:grpSpPr>
        <p:sp>
          <p:nvSpPr>
            <p:cNvPr id="123" name="Freeform: Shape 108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Freeform: Shape 109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5" name="Group 1"/>
          <p:cNvGrpSpPr/>
          <p:nvPr/>
        </p:nvGrpSpPr>
        <p:grpSpPr>
          <a:xfrm>
            <a:off x="324898" y="3457618"/>
            <a:ext cx="2357593" cy="570440"/>
            <a:chOff x="1848457" y="2288831"/>
            <a:chExt cx="4647000" cy="1124381"/>
          </a:xfrm>
        </p:grpSpPr>
        <p:grpSp>
          <p:nvGrpSpPr>
            <p:cNvPr id="126" name="Group 111"/>
            <p:cNvGrpSpPr/>
            <p:nvPr/>
          </p:nvGrpSpPr>
          <p:grpSpPr>
            <a:xfrm rot="10800000">
              <a:off x="1848457" y="2288831"/>
              <a:ext cx="4647000" cy="1124381"/>
              <a:chOff x="5219477" y="995322"/>
              <a:chExt cx="6261323" cy="1514980"/>
            </a:xfrm>
          </p:grpSpPr>
          <p:sp>
            <p:nvSpPr>
              <p:cNvPr id="128" name="Freeform: Shape 113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Freeform: Shape 114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7" name="TextBox 112"/>
            <p:cNvSpPr txBox="1"/>
            <p:nvPr/>
          </p:nvSpPr>
          <p:spPr>
            <a:xfrm>
              <a:off x="2385980" y="2417461"/>
              <a:ext cx="3541334" cy="78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>
                      <a:lumMod val="50000"/>
                    </a:schemeClr>
                  </a:solidFill>
                </a:rPr>
                <a:t>STRINGS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30" name="Group 115"/>
          <p:cNvGrpSpPr/>
          <p:nvPr/>
        </p:nvGrpSpPr>
        <p:grpSpPr>
          <a:xfrm rot="10800000">
            <a:off x="2277812" y="3400803"/>
            <a:ext cx="2156661" cy="676838"/>
            <a:chOff x="1690777" y="2053087"/>
            <a:chExt cx="3700733" cy="1449238"/>
          </a:xfrm>
          <a:effectLst/>
        </p:grpSpPr>
        <p:sp>
          <p:nvSpPr>
            <p:cNvPr id="131" name="Freeform: Shape 11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2" name="Freeform: Shape 11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3" name="Freeform: Shape 11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6000"/>
                    <a:lumOff val="24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4" name="Group 119"/>
          <p:cNvGrpSpPr/>
          <p:nvPr/>
        </p:nvGrpSpPr>
        <p:grpSpPr>
          <a:xfrm>
            <a:off x="3944687" y="3426735"/>
            <a:ext cx="425402" cy="646331"/>
            <a:chOff x="5293951" y="1028516"/>
            <a:chExt cx="1129787" cy="1716529"/>
          </a:xfrm>
        </p:grpSpPr>
        <p:sp>
          <p:nvSpPr>
            <p:cNvPr id="135" name="TextBox 120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6">
                      <a:lumMod val="50000"/>
                    </a:schemeClr>
                  </a:solidFill>
                </a:rPr>
                <a:t>2</a:t>
              </a:r>
            </a:p>
          </p:txBody>
        </p:sp>
        <p:cxnSp>
          <p:nvCxnSpPr>
            <p:cNvPr id="136" name="Straight Connector 121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70"/>
          <p:cNvGrpSpPr/>
          <p:nvPr/>
        </p:nvGrpSpPr>
        <p:grpSpPr>
          <a:xfrm rot="10800000">
            <a:off x="6485963" y="2087320"/>
            <a:ext cx="2357593" cy="570440"/>
            <a:chOff x="5219477" y="995322"/>
            <a:chExt cx="6261323" cy="1514980"/>
          </a:xfrm>
        </p:grpSpPr>
        <p:sp>
          <p:nvSpPr>
            <p:cNvPr id="139" name="Freeform: Shape 7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0" name="Freeform: Shape 7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6" name="Group 78"/>
          <p:cNvGrpSpPr/>
          <p:nvPr/>
        </p:nvGrpSpPr>
        <p:grpSpPr>
          <a:xfrm rot="10800000">
            <a:off x="6712072" y="2024651"/>
            <a:ext cx="2156661" cy="676838"/>
            <a:chOff x="1690777" y="2053087"/>
            <a:chExt cx="3700733" cy="1449238"/>
          </a:xfrm>
          <a:effectLst/>
        </p:grpSpPr>
        <p:sp>
          <p:nvSpPr>
            <p:cNvPr id="147" name="Freeform: Shape 7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: Shape 8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Freeform: Shape 8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4">
                    <a:lumMod val="76000"/>
                    <a:lumOff val="24000"/>
                  </a:schemeClr>
                </a:gs>
                <a:gs pos="0">
                  <a:schemeClr val="accent4">
                    <a:lumMod val="76000"/>
                    <a:lumOff val="24000"/>
                  </a:schemeClr>
                </a:gs>
                <a:gs pos="100000">
                  <a:schemeClr val="accent4">
                    <a:lumMod val="72000"/>
                  </a:schemeClr>
                </a:gs>
                <a:gs pos="94000">
                  <a:schemeClr val="accent4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0" name="Group 82"/>
          <p:cNvGrpSpPr/>
          <p:nvPr/>
        </p:nvGrpSpPr>
        <p:grpSpPr>
          <a:xfrm>
            <a:off x="8359313" y="2069996"/>
            <a:ext cx="425402" cy="646331"/>
            <a:chOff x="5293951" y="1028516"/>
            <a:chExt cx="1129787" cy="1716529"/>
          </a:xfrm>
        </p:grpSpPr>
        <p:sp>
          <p:nvSpPr>
            <p:cNvPr id="151" name="TextBox 8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  <a:endParaRPr lang="en-US" sz="36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152" name="Straight Connector 8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86"/>
          <p:cNvGrpSpPr/>
          <p:nvPr/>
        </p:nvGrpSpPr>
        <p:grpSpPr>
          <a:xfrm>
            <a:off x="4776155" y="3465514"/>
            <a:ext cx="2357593" cy="570440"/>
            <a:chOff x="5219477" y="995322"/>
            <a:chExt cx="6261323" cy="1514980"/>
          </a:xfrm>
        </p:grpSpPr>
        <p:sp>
          <p:nvSpPr>
            <p:cNvPr id="155" name="Freeform: Shape 187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Freeform: Shape 188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2" name="Group 195"/>
          <p:cNvGrpSpPr/>
          <p:nvPr/>
        </p:nvGrpSpPr>
        <p:grpSpPr>
          <a:xfrm>
            <a:off x="4723840" y="3399128"/>
            <a:ext cx="2156661" cy="676838"/>
            <a:chOff x="1690777" y="2053087"/>
            <a:chExt cx="3700733" cy="1449238"/>
          </a:xfrm>
          <a:effectLst/>
        </p:grpSpPr>
        <p:sp>
          <p:nvSpPr>
            <p:cNvPr id="163" name="Freeform: Shape 19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Freeform: Shape 19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Freeform: Shape 19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7000"/>
                    <a:lumOff val="23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6" name="Group 199"/>
          <p:cNvGrpSpPr/>
          <p:nvPr/>
        </p:nvGrpSpPr>
        <p:grpSpPr>
          <a:xfrm>
            <a:off x="4850715" y="3412285"/>
            <a:ext cx="397860" cy="646331"/>
            <a:chOff x="1205155" y="850132"/>
            <a:chExt cx="1056641" cy="1716531"/>
          </a:xfrm>
        </p:grpSpPr>
        <p:sp>
          <p:nvSpPr>
            <p:cNvPr id="167" name="TextBox 200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6">
                      <a:lumMod val="50000"/>
                    </a:schemeClr>
                  </a:solidFill>
                </a:rPr>
                <a:t>5</a:t>
              </a:r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68" name="Straight Connector 201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220"/>
          <p:cNvGrpSpPr/>
          <p:nvPr/>
        </p:nvGrpSpPr>
        <p:grpSpPr>
          <a:xfrm rot="10800000">
            <a:off x="6485963" y="4932155"/>
            <a:ext cx="2357593" cy="570440"/>
            <a:chOff x="5219477" y="995322"/>
            <a:chExt cx="6261323" cy="1514980"/>
          </a:xfrm>
        </p:grpSpPr>
        <p:sp>
          <p:nvSpPr>
            <p:cNvPr id="187" name="Freeform: Shape 22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Freeform: Shape 22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4" name="Group 228"/>
          <p:cNvGrpSpPr/>
          <p:nvPr/>
        </p:nvGrpSpPr>
        <p:grpSpPr>
          <a:xfrm rot="10800000">
            <a:off x="6712072" y="4869485"/>
            <a:ext cx="2156661" cy="676838"/>
            <a:chOff x="1690777" y="2053087"/>
            <a:chExt cx="3700733" cy="1449238"/>
          </a:xfrm>
          <a:effectLst/>
        </p:grpSpPr>
        <p:sp>
          <p:nvSpPr>
            <p:cNvPr id="195" name="Freeform: Shape 22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Freeform: Shape 23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Freeform: Shape 23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1">
                    <a:lumMod val="76000"/>
                    <a:lumOff val="24000"/>
                  </a:schemeClr>
                </a:gs>
                <a:gs pos="0">
                  <a:schemeClr val="accent1">
                    <a:lumMod val="76000"/>
                    <a:lumOff val="24000"/>
                  </a:schemeClr>
                </a:gs>
                <a:gs pos="100000">
                  <a:schemeClr val="accent1">
                    <a:lumMod val="72000"/>
                  </a:schemeClr>
                </a:gs>
                <a:gs pos="94000">
                  <a:schemeClr val="accent1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8" name="Group 232"/>
          <p:cNvGrpSpPr/>
          <p:nvPr/>
        </p:nvGrpSpPr>
        <p:grpSpPr>
          <a:xfrm>
            <a:off x="8300465" y="4886840"/>
            <a:ext cx="425402" cy="646331"/>
            <a:chOff x="5293951" y="1028516"/>
            <a:chExt cx="1129787" cy="1716529"/>
          </a:xfrm>
        </p:grpSpPr>
        <p:sp>
          <p:nvSpPr>
            <p:cNvPr id="199" name="TextBox 23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cxnSp>
          <p:nvCxnSpPr>
            <p:cNvPr id="200" name="Straight Connector 23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078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89 -1.85185E-6 L 2.77778E-7 -1.85185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Today’s Objective</a:t>
            </a:r>
          </a:p>
        </p:txBody>
      </p:sp>
      <p:pic>
        <p:nvPicPr>
          <p:cNvPr id="9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8E85A316-BD1D-445A-A5DC-E81A01DA3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258669" y="4381731"/>
            <a:ext cx="3912524" cy="13471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 smtClean="0"/>
              <a:t>How </a:t>
            </a:r>
            <a:r>
              <a:rPr lang="en-GB" dirty="0"/>
              <a:t>to </a:t>
            </a:r>
            <a:r>
              <a:rPr lang="en-US" dirty="0"/>
              <a:t>perform a basic analysis of the </a:t>
            </a:r>
            <a:r>
              <a:rPr lang="en-US" dirty="0" smtClean="0"/>
              <a:t>data.</a:t>
            </a:r>
          </a:p>
          <a:p>
            <a:pPr algn="just"/>
            <a:r>
              <a:rPr lang="en-US" dirty="0" smtClean="0"/>
              <a:t>How to perform basic manipulations with the </a:t>
            </a:r>
            <a:r>
              <a:rPr lang="en-US" dirty="0"/>
              <a:t>data</a:t>
            </a:r>
            <a:r>
              <a:rPr lang="en-GB" dirty="0"/>
              <a:t>.</a:t>
            </a:r>
            <a:endParaRPr lang="es-ES" dirty="0"/>
          </a:p>
        </p:txBody>
      </p:sp>
      <p:grpSp>
        <p:nvGrpSpPr>
          <p:cNvPr id="10" name="Group 22"/>
          <p:cNvGrpSpPr/>
          <p:nvPr/>
        </p:nvGrpSpPr>
        <p:grpSpPr>
          <a:xfrm>
            <a:off x="6968073" y="1277198"/>
            <a:ext cx="2614220" cy="5462231"/>
            <a:chOff x="7250113" y="2084388"/>
            <a:chExt cx="1171575" cy="2447925"/>
          </a:xfrm>
          <a:effectLst>
            <a:outerShdw blurRad="1270000" dist="660400" dir="21540000" sx="109000" sy="109000" algn="ctr" rotWithShape="0">
              <a:srgbClr val="000000">
                <a:alpha val="31000"/>
              </a:srgbClr>
            </a:outerShdw>
          </a:effectLst>
        </p:grpSpPr>
        <p:sp>
          <p:nvSpPr>
            <p:cNvPr id="11" name="Freeform 538"/>
            <p:cNvSpPr>
              <a:spLocks/>
            </p:cNvSpPr>
            <p:nvPr/>
          </p:nvSpPr>
          <p:spPr bwMode="auto">
            <a:xfrm>
              <a:off x="7510463" y="2655888"/>
              <a:ext cx="352425" cy="641350"/>
            </a:xfrm>
            <a:custGeom>
              <a:avLst/>
              <a:gdLst>
                <a:gd name="T0" fmla="*/ 110 w 110"/>
                <a:gd name="T1" fmla="*/ 0 h 198"/>
                <a:gd name="T2" fmla="*/ 18 w 110"/>
                <a:gd name="T3" fmla="*/ 198 h 198"/>
                <a:gd name="T4" fmla="*/ 0 w 110"/>
                <a:gd name="T5" fmla="*/ 198 h 198"/>
                <a:gd name="T6" fmla="*/ 88 w 110"/>
                <a:gd name="T7" fmla="*/ 0 h 198"/>
                <a:gd name="T8" fmla="*/ 105 w 110"/>
                <a:gd name="T9" fmla="*/ 0 h 198"/>
                <a:gd name="T10" fmla="*/ 110 w 110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98">
                  <a:moveTo>
                    <a:pt x="110" y="0"/>
                  </a:moveTo>
                  <a:cubicBezTo>
                    <a:pt x="59" y="0"/>
                    <a:pt x="18" y="88"/>
                    <a:pt x="18" y="198"/>
                  </a:cubicBezTo>
                  <a:cubicBezTo>
                    <a:pt x="12" y="198"/>
                    <a:pt x="6" y="198"/>
                    <a:pt x="0" y="198"/>
                  </a:cubicBezTo>
                  <a:cubicBezTo>
                    <a:pt x="1" y="91"/>
                    <a:pt x="39" y="5"/>
                    <a:pt x="88" y="0"/>
                  </a:cubicBezTo>
                  <a:cubicBezTo>
                    <a:pt x="96" y="0"/>
                    <a:pt x="103" y="0"/>
                    <a:pt x="105" y="0"/>
                  </a:cubicBezTo>
                  <a:cubicBezTo>
                    <a:pt x="107" y="0"/>
                    <a:pt x="108" y="0"/>
                    <a:pt x="110" y="0"/>
                  </a:cubicBezTo>
                  <a:close/>
                </a:path>
              </a:pathLst>
            </a:custGeom>
            <a:solidFill>
              <a:srgbClr val="7BC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12" name="Freeform 539"/>
            <p:cNvSpPr>
              <a:spLocks/>
            </p:cNvSpPr>
            <p:nvPr/>
          </p:nvSpPr>
          <p:spPr bwMode="auto">
            <a:xfrm>
              <a:off x="7510463" y="3297238"/>
              <a:ext cx="352425" cy="663575"/>
            </a:xfrm>
            <a:custGeom>
              <a:avLst/>
              <a:gdLst>
                <a:gd name="T0" fmla="*/ 18 w 110"/>
                <a:gd name="T1" fmla="*/ 0 h 205"/>
                <a:gd name="T2" fmla="*/ 110 w 110"/>
                <a:gd name="T3" fmla="*/ 204 h 205"/>
                <a:gd name="T4" fmla="*/ 92 w 110"/>
                <a:gd name="T5" fmla="*/ 205 h 205"/>
                <a:gd name="T6" fmla="*/ 0 w 110"/>
                <a:gd name="T7" fmla="*/ 0 h 205"/>
                <a:gd name="T8" fmla="*/ 18 w 110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05">
                  <a:moveTo>
                    <a:pt x="18" y="0"/>
                  </a:moveTo>
                  <a:cubicBezTo>
                    <a:pt x="17" y="111"/>
                    <a:pt x="59" y="203"/>
                    <a:pt x="110" y="204"/>
                  </a:cubicBezTo>
                  <a:cubicBezTo>
                    <a:pt x="92" y="205"/>
                    <a:pt x="92" y="205"/>
                    <a:pt x="92" y="205"/>
                  </a:cubicBezTo>
                  <a:cubicBezTo>
                    <a:pt x="41" y="203"/>
                    <a:pt x="0" y="111"/>
                    <a:pt x="0" y="0"/>
                  </a:cubicBezTo>
                  <a:cubicBezTo>
                    <a:pt x="6" y="0"/>
                    <a:pt x="12" y="0"/>
                    <a:pt x="18" y="0"/>
                  </a:cubicBezTo>
                  <a:close/>
                </a:path>
              </a:pathLst>
            </a:custGeom>
            <a:solidFill>
              <a:srgbClr val="7BC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13" name="Freeform 540"/>
            <p:cNvSpPr>
              <a:spLocks/>
            </p:cNvSpPr>
            <p:nvPr/>
          </p:nvSpPr>
          <p:spPr bwMode="auto">
            <a:xfrm>
              <a:off x="7612063" y="2879726"/>
              <a:ext cx="250825" cy="857250"/>
            </a:xfrm>
            <a:custGeom>
              <a:avLst/>
              <a:gdLst>
                <a:gd name="T0" fmla="*/ 18 w 78"/>
                <a:gd name="T1" fmla="*/ 130 h 265"/>
                <a:gd name="T2" fmla="*/ 78 w 78"/>
                <a:gd name="T3" fmla="*/ 264 h 265"/>
                <a:gd name="T4" fmla="*/ 60 w 78"/>
                <a:gd name="T5" fmla="*/ 265 h 265"/>
                <a:gd name="T6" fmla="*/ 0 w 78"/>
                <a:gd name="T7" fmla="*/ 130 h 265"/>
                <a:gd name="T8" fmla="*/ 52 w 78"/>
                <a:gd name="T9" fmla="*/ 1 h 265"/>
                <a:gd name="T10" fmla="*/ 76 w 78"/>
                <a:gd name="T11" fmla="*/ 0 h 265"/>
                <a:gd name="T12" fmla="*/ 78 w 78"/>
                <a:gd name="T13" fmla="*/ 0 h 265"/>
                <a:gd name="T14" fmla="*/ 18 w 78"/>
                <a:gd name="T15" fmla="*/ 13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265">
                  <a:moveTo>
                    <a:pt x="18" y="130"/>
                  </a:moveTo>
                  <a:cubicBezTo>
                    <a:pt x="17" y="203"/>
                    <a:pt x="44" y="263"/>
                    <a:pt x="78" y="264"/>
                  </a:cubicBezTo>
                  <a:cubicBezTo>
                    <a:pt x="60" y="265"/>
                    <a:pt x="60" y="265"/>
                    <a:pt x="60" y="265"/>
                  </a:cubicBezTo>
                  <a:cubicBezTo>
                    <a:pt x="27" y="263"/>
                    <a:pt x="0" y="203"/>
                    <a:pt x="0" y="130"/>
                  </a:cubicBezTo>
                  <a:cubicBezTo>
                    <a:pt x="0" y="64"/>
                    <a:pt x="23" y="10"/>
                    <a:pt x="52" y="1"/>
                  </a:cubicBezTo>
                  <a:cubicBezTo>
                    <a:pt x="61" y="0"/>
                    <a:pt x="68" y="0"/>
                    <a:pt x="7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45" y="0"/>
                    <a:pt x="18" y="58"/>
                    <a:pt x="18" y="130"/>
                  </a:cubicBezTo>
                  <a:close/>
                </a:path>
              </a:pathLst>
            </a:custGeom>
            <a:solidFill>
              <a:srgbClr val="D63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14" name="Freeform 541"/>
            <p:cNvSpPr>
              <a:spLocks noEditPoints="1"/>
            </p:cNvSpPr>
            <p:nvPr/>
          </p:nvSpPr>
          <p:spPr bwMode="auto">
            <a:xfrm>
              <a:off x="7708901" y="3219451"/>
              <a:ext cx="153988" cy="307975"/>
            </a:xfrm>
            <a:custGeom>
              <a:avLst/>
              <a:gdLst>
                <a:gd name="T0" fmla="*/ 31 w 48"/>
                <a:gd name="T1" fmla="*/ 95 h 95"/>
                <a:gd name="T2" fmla="*/ 20 w 48"/>
                <a:gd name="T3" fmla="*/ 0 h 95"/>
                <a:gd name="T4" fmla="*/ 9 w 48"/>
                <a:gd name="T5" fmla="*/ 74 h 95"/>
                <a:gd name="T6" fmla="*/ 12 w 48"/>
                <a:gd name="T7" fmla="*/ 74 h 95"/>
                <a:gd name="T8" fmla="*/ 15 w 48"/>
                <a:gd name="T9" fmla="*/ 74 h 95"/>
                <a:gd name="T10" fmla="*/ 18 w 48"/>
                <a:gd name="T11" fmla="*/ 73 h 95"/>
                <a:gd name="T12" fmla="*/ 22 w 48"/>
                <a:gd name="T13" fmla="*/ 73 h 95"/>
                <a:gd name="T14" fmla="*/ 25 w 48"/>
                <a:gd name="T15" fmla="*/ 73 h 95"/>
                <a:gd name="T16" fmla="*/ 24 w 48"/>
                <a:gd name="T17" fmla="*/ 73 h 95"/>
                <a:gd name="T18" fmla="*/ 21 w 48"/>
                <a:gd name="T19" fmla="*/ 73 h 95"/>
                <a:gd name="T20" fmla="*/ 17 w 48"/>
                <a:gd name="T21" fmla="*/ 73 h 95"/>
                <a:gd name="T22" fmla="*/ 14 w 48"/>
                <a:gd name="T23" fmla="*/ 74 h 95"/>
                <a:gd name="T24" fmla="*/ 11 w 48"/>
                <a:gd name="T25" fmla="*/ 74 h 95"/>
                <a:gd name="T26" fmla="*/ 9 w 48"/>
                <a:gd name="T27" fmla="*/ 73 h 95"/>
                <a:gd name="T28" fmla="*/ 7 w 48"/>
                <a:gd name="T29" fmla="*/ 69 h 95"/>
                <a:gd name="T30" fmla="*/ 6 w 48"/>
                <a:gd name="T31" fmla="*/ 65 h 95"/>
                <a:gd name="T32" fmla="*/ 5 w 48"/>
                <a:gd name="T33" fmla="*/ 62 h 95"/>
                <a:gd name="T34" fmla="*/ 4 w 48"/>
                <a:gd name="T35" fmla="*/ 57 h 95"/>
                <a:gd name="T36" fmla="*/ 3 w 48"/>
                <a:gd name="T37" fmla="*/ 54 h 95"/>
                <a:gd name="T38" fmla="*/ 4 w 48"/>
                <a:gd name="T39" fmla="*/ 57 h 95"/>
                <a:gd name="T40" fmla="*/ 5 w 48"/>
                <a:gd name="T41" fmla="*/ 62 h 95"/>
                <a:gd name="T42" fmla="*/ 6 w 48"/>
                <a:gd name="T43" fmla="*/ 65 h 95"/>
                <a:gd name="T44" fmla="*/ 7 w 48"/>
                <a:gd name="T45" fmla="*/ 69 h 95"/>
                <a:gd name="T46" fmla="*/ 9 w 48"/>
                <a:gd name="T47" fmla="*/ 73 h 95"/>
                <a:gd name="T48" fmla="*/ 19 w 48"/>
                <a:gd name="T49" fmla="*/ 55 h 95"/>
                <a:gd name="T50" fmla="*/ 20 w 48"/>
                <a:gd name="T51" fmla="*/ 59 h 95"/>
                <a:gd name="T52" fmla="*/ 22 w 48"/>
                <a:gd name="T53" fmla="*/ 63 h 95"/>
                <a:gd name="T54" fmla="*/ 23 w 48"/>
                <a:gd name="T55" fmla="*/ 67 h 95"/>
                <a:gd name="T56" fmla="*/ 24 w 48"/>
                <a:gd name="T57" fmla="*/ 70 h 95"/>
                <a:gd name="T58" fmla="*/ 26 w 48"/>
                <a:gd name="T59" fmla="*/ 73 h 95"/>
                <a:gd name="T60" fmla="*/ 24 w 48"/>
                <a:gd name="T61" fmla="*/ 70 h 95"/>
                <a:gd name="T62" fmla="*/ 23 w 48"/>
                <a:gd name="T63" fmla="*/ 67 h 95"/>
                <a:gd name="T64" fmla="*/ 22 w 48"/>
                <a:gd name="T65" fmla="*/ 63 h 95"/>
                <a:gd name="T66" fmla="*/ 20 w 48"/>
                <a:gd name="T67" fmla="*/ 59 h 95"/>
                <a:gd name="T68" fmla="*/ 19 w 48"/>
                <a:gd name="T69" fmla="*/ 55 h 95"/>
                <a:gd name="T70" fmla="*/ 17 w 48"/>
                <a:gd name="T71" fmla="*/ 54 h 95"/>
                <a:gd name="T72" fmla="*/ 14 w 48"/>
                <a:gd name="T73" fmla="*/ 54 h 95"/>
                <a:gd name="T74" fmla="*/ 11 w 48"/>
                <a:gd name="T75" fmla="*/ 54 h 95"/>
                <a:gd name="T76" fmla="*/ 8 w 48"/>
                <a:gd name="T77" fmla="*/ 54 h 95"/>
                <a:gd name="T78" fmla="*/ 5 w 48"/>
                <a:gd name="T79" fmla="*/ 54 h 95"/>
                <a:gd name="T80" fmla="*/ 4 w 48"/>
                <a:gd name="T81" fmla="*/ 54 h 95"/>
                <a:gd name="T82" fmla="*/ 7 w 48"/>
                <a:gd name="T83" fmla="*/ 54 h 95"/>
                <a:gd name="T84" fmla="*/ 10 w 48"/>
                <a:gd name="T85" fmla="*/ 54 h 95"/>
                <a:gd name="T86" fmla="*/ 13 w 48"/>
                <a:gd name="T87" fmla="*/ 54 h 95"/>
                <a:gd name="T88" fmla="*/ 16 w 48"/>
                <a:gd name="T89" fmla="*/ 54 h 95"/>
                <a:gd name="T90" fmla="*/ 19 w 48"/>
                <a:gd name="T91" fmla="*/ 5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" h="95">
                  <a:moveTo>
                    <a:pt x="48" y="95"/>
                  </a:moveTo>
                  <a:cubicBezTo>
                    <a:pt x="42" y="95"/>
                    <a:pt x="37" y="95"/>
                    <a:pt x="31" y="95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13" y="94"/>
                    <a:pt x="0" y="63"/>
                    <a:pt x="0" y="26"/>
                  </a:cubicBezTo>
                  <a:cubicBezTo>
                    <a:pt x="0" y="17"/>
                    <a:pt x="1" y="8"/>
                    <a:pt x="2" y="0"/>
                  </a:cubicBezTo>
                  <a:cubicBezTo>
                    <a:pt x="8" y="0"/>
                    <a:pt x="14" y="0"/>
                    <a:pt x="20" y="0"/>
                  </a:cubicBezTo>
                  <a:cubicBezTo>
                    <a:pt x="18" y="8"/>
                    <a:pt x="18" y="17"/>
                    <a:pt x="18" y="26"/>
                  </a:cubicBezTo>
                  <a:cubicBezTo>
                    <a:pt x="17" y="63"/>
                    <a:pt x="31" y="94"/>
                    <a:pt x="48" y="95"/>
                  </a:cubicBezTo>
                  <a:close/>
                  <a:moveTo>
                    <a:pt x="9" y="74"/>
                  </a:moveTo>
                  <a:cubicBezTo>
                    <a:pt x="10" y="74"/>
                    <a:pt x="10" y="74"/>
                    <a:pt x="10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73"/>
                    <a:pt x="17" y="73"/>
                    <a:pt x="17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moveTo>
                    <a:pt x="19" y="54"/>
                  </a:moveTo>
                  <a:cubicBezTo>
                    <a:pt x="19" y="55"/>
                    <a:pt x="19" y="55"/>
                    <a:pt x="19" y="5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9" y="54"/>
                    <a:pt x="19" y="54"/>
                    <a:pt x="19" y="54"/>
                  </a:cubicBezTo>
                </a:path>
              </a:pathLst>
            </a:custGeom>
            <a:solidFill>
              <a:srgbClr val="2E4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15" name="Freeform 542"/>
            <p:cNvSpPr>
              <a:spLocks/>
            </p:cNvSpPr>
            <p:nvPr/>
          </p:nvSpPr>
          <p:spPr bwMode="auto">
            <a:xfrm>
              <a:off x="7793038" y="2655888"/>
              <a:ext cx="53975" cy="0"/>
            </a:xfrm>
            <a:custGeom>
              <a:avLst/>
              <a:gdLst>
                <a:gd name="T0" fmla="*/ 4 w 17"/>
                <a:gd name="T1" fmla="*/ 17 w 17"/>
                <a:gd name="T2" fmla="*/ 0 w 17"/>
                <a:gd name="T3" fmla="*/ 4 w 1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7">
                  <a:moveTo>
                    <a:pt x="4" y="0"/>
                  </a:moveTo>
                  <a:cubicBezTo>
                    <a:pt x="8" y="0"/>
                    <a:pt x="13" y="0"/>
                    <a:pt x="17" y="0"/>
                  </a:cubicBezTo>
                  <a:cubicBezTo>
                    <a:pt x="15" y="0"/>
                    <a:pt x="8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7BC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sz="1350"/>
            </a:p>
          </p:txBody>
        </p:sp>
        <p:sp>
          <p:nvSpPr>
            <p:cNvPr id="16" name="Freeform 543"/>
            <p:cNvSpPr>
              <a:spLocks noEditPoints="1"/>
            </p:cNvSpPr>
            <p:nvPr/>
          </p:nvSpPr>
          <p:spPr bwMode="auto">
            <a:xfrm>
              <a:off x="7362826" y="2333626"/>
              <a:ext cx="500063" cy="1946275"/>
            </a:xfrm>
            <a:custGeom>
              <a:avLst/>
              <a:gdLst>
                <a:gd name="T0" fmla="*/ 18 w 156"/>
                <a:gd name="T1" fmla="*/ 296 h 602"/>
                <a:gd name="T2" fmla="*/ 32 w 156"/>
                <a:gd name="T3" fmla="*/ 440 h 602"/>
                <a:gd name="T4" fmla="*/ 33 w 156"/>
                <a:gd name="T5" fmla="*/ 442 h 602"/>
                <a:gd name="T6" fmla="*/ 33 w 156"/>
                <a:gd name="T7" fmla="*/ 442 h 602"/>
                <a:gd name="T8" fmla="*/ 32 w 156"/>
                <a:gd name="T9" fmla="*/ 440 h 602"/>
                <a:gd name="T10" fmla="*/ 33 w 156"/>
                <a:gd name="T11" fmla="*/ 440 h 602"/>
                <a:gd name="T12" fmla="*/ 33 w 156"/>
                <a:gd name="T13" fmla="*/ 440 h 602"/>
                <a:gd name="T14" fmla="*/ 33 w 156"/>
                <a:gd name="T15" fmla="*/ 439 h 602"/>
                <a:gd name="T16" fmla="*/ 33 w 156"/>
                <a:gd name="T17" fmla="*/ 439 h 602"/>
                <a:gd name="T18" fmla="*/ 33 w 156"/>
                <a:gd name="T19" fmla="*/ 440 h 602"/>
                <a:gd name="T20" fmla="*/ 33 w 156"/>
                <a:gd name="T21" fmla="*/ 440 h 602"/>
                <a:gd name="T22" fmla="*/ 32 w 156"/>
                <a:gd name="T23" fmla="*/ 440 h 602"/>
                <a:gd name="T24" fmla="*/ 32 w 156"/>
                <a:gd name="T25" fmla="*/ 440 h 602"/>
                <a:gd name="T26" fmla="*/ 32 w 156"/>
                <a:gd name="T27" fmla="*/ 440 h 602"/>
                <a:gd name="T28" fmla="*/ 38 w 156"/>
                <a:gd name="T29" fmla="*/ 461 h 602"/>
                <a:gd name="T30" fmla="*/ 35 w 156"/>
                <a:gd name="T31" fmla="*/ 449 h 602"/>
                <a:gd name="T32" fmla="*/ 35 w 156"/>
                <a:gd name="T33" fmla="*/ 449 h 602"/>
                <a:gd name="T34" fmla="*/ 38 w 156"/>
                <a:gd name="T35" fmla="*/ 461 h 602"/>
                <a:gd name="T36" fmla="*/ 39 w 156"/>
                <a:gd name="T37" fmla="*/ 467 h 602"/>
                <a:gd name="T38" fmla="*/ 39 w 156"/>
                <a:gd name="T39" fmla="*/ 468 h 602"/>
                <a:gd name="T40" fmla="*/ 39 w 156"/>
                <a:gd name="T41" fmla="*/ 466 h 602"/>
                <a:gd name="T42" fmla="*/ 39 w 156"/>
                <a:gd name="T43" fmla="*/ 465 h 602"/>
                <a:gd name="T44" fmla="*/ 39 w 156"/>
                <a:gd name="T45" fmla="*/ 465 h 602"/>
                <a:gd name="T46" fmla="*/ 39 w 156"/>
                <a:gd name="T47" fmla="*/ 463 h 602"/>
                <a:gd name="T48" fmla="*/ 39 w 156"/>
                <a:gd name="T49" fmla="*/ 463 h 602"/>
                <a:gd name="T50" fmla="*/ 39 w 156"/>
                <a:gd name="T51" fmla="*/ 465 h 602"/>
                <a:gd name="T52" fmla="*/ 39 w 156"/>
                <a:gd name="T53" fmla="*/ 465 h 602"/>
                <a:gd name="T54" fmla="*/ 38 w 156"/>
                <a:gd name="T55" fmla="*/ 465 h 602"/>
                <a:gd name="T56" fmla="*/ 38 w 156"/>
                <a:gd name="T57" fmla="*/ 465 h 602"/>
                <a:gd name="T58" fmla="*/ 38 w 156"/>
                <a:gd name="T59" fmla="*/ 465 h 602"/>
                <a:gd name="T60" fmla="*/ 38 w 156"/>
                <a:gd name="T61" fmla="*/ 465 h 602"/>
                <a:gd name="T62" fmla="*/ 42 w 156"/>
                <a:gd name="T63" fmla="*/ 476 h 602"/>
                <a:gd name="T64" fmla="*/ 40 w 156"/>
                <a:gd name="T65" fmla="*/ 472 h 602"/>
                <a:gd name="T66" fmla="*/ 44 w 156"/>
                <a:gd name="T67" fmla="*/ 482 h 602"/>
                <a:gd name="T68" fmla="*/ 44 w 156"/>
                <a:gd name="T69" fmla="*/ 487 h 602"/>
                <a:gd name="T70" fmla="*/ 45 w 156"/>
                <a:gd name="T71" fmla="*/ 485 h 602"/>
                <a:gd name="T72" fmla="*/ 44 w 156"/>
                <a:gd name="T73" fmla="*/ 487 h 602"/>
                <a:gd name="T74" fmla="*/ 42 w 156"/>
                <a:gd name="T75" fmla="*/ 490 h 602"/>
                <a:gd name="T76" fmla="*/ 44 w 156"/>
                <a:gd name="T77" fmla="*/ 496 h 602"/>
                <a:gd name="T78" fmla="*/ 43 w 156"/>
                <a:gd name="T79" fmla="*/ 494 h 602"/>
                <a:gd name="T80" fmla="*/ 42 w 156"/>
                <a:gd name="T81" fmla="*/ 489 h 602"/>
                <a:gd name="T82" fmla="*/ 43 w 156"/>
                <a:gd name="T83" fmla="*/ 489 h 602"/>
                <a:gd name="T84" fmla="*/ 43 w 156"/>
                <a:gd name="T85" fmla="*/ 489 h 602"/>
                <a:gd name="T86" fmla="*/ 42 w 156"/>
                <a:gd name="T87" fmla="*/ 489 h 602"/>
                <a:gd name="T88" fmla="*/ 46 w 156"/>
                <a:gd name="T89" fmla="*/ 500 h 602"/>
                <a:gd name="T90" fmla="*/ 46 w 156"/>
                <a:gd name="T91" fmla="*/ 501 h 602"/>
                <a:gd name="T92" fmla="*/ 45 w 156"/>
                <a:gd name="T93" fmla="*/ 499 h 602"/>
                <a:gd name="T94" fmla="*/ 49 w 156"/>
                <a:gd name="T95" fmla="*/ 513 h 602"/>
                <a:gd name="T96" fmla="*/ 52 w 156"/>
                <a:gd name="T97" fmla="*/ 519 h 602"/>
                <a:gd name="T98" fmla="*/ 50 w 156"/>
                <a:gd name="T99" fmla="*/ 514 h 602"/>
                <a:gd name="T100" fmla="*/ 48 w 156"/>
                <a:gd name="T101" fmla="*/ 510 h 602"/>
                <a:gd name="T102" fmla="*/ 50 w 156"/>
                <a:gd name="T103" fmla="*/ 510 h 602"/>
                <a:gd name="T104" fmla="*/ 48 w 156"/>
                <a:gd name="T105" fmla="*/ 506 h 602"/>
                <a:gd name="T106" fmla="*/ 47 w 156"/>
                <a:gd name="T107" fmla="*/ 502 h 602"/>
                <a:gd name="T108" fmla="*/ 49 w 156"/>
                <a:gd name="T109" fmla="*/ 508 h 602"/>
                <a:gd name="T110" fmla="*/ 49 w 156"/>
                <a:gd name="T111" fmla="*/ 510 h 602"/>
                <a:gd name="T112" fmla="*/ 48 w 156"/>
                <a:gd name="T113" fmla="*/ 510 h 602"/>
                <a:gd name="T114" fmla="*/ 48 w 156"/>
                <a:gd name="T115" fmla="*/ 510 h 602"/>
                <a:gd name="T116" fmla="*/ 48 w 156"/>
                <a:gd name="T117" fmla="*/ 510 h 602"/>
                <a:gd name="T118" fmla="*/ 48 w 156"/>
                <a:gd name="T119" fmla="*/ 51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6" h="602">
                  <a:moveTo>
                    <a:pt x="24" y="386"/>
                  </a:moveTo>
                  <a:cubicBezTo>
                    <a:pt x="41" y="509"/>
                    <a:pt x="93" y="600"/>
                    <a:pt x="155" y="602"/>
                  </a:cubicBezTo>
                  <a:cubicBezTo>
                    <a:pt x="138" y="602"/>
                    <a:pt x="138" y="602"/>
                    <a:pt x="138" y="602"/>
                  </a:cubicBezTo>
                  <a:cubicBezTo>
                    <a:pt x="101" y="601"/>
                    <a:pt x="69" y="569"/>
                    <a:pt x="44" y="520"/>
                  </a:cubicBezTo>
                  <a:cubicBezTo>
                    <a:pt x="47" y="520"/>
                    <a:pt x="50" y="520"/>
                    <a:pt x="53" y="520"/>
                  </a:cubicBezTo>
                  <a:cubicBezTo>
                    <a:pt x="50" y="520"/>
                    <a:pt x="47" y="520"/>
                    <a:pt x="44" y="520"/>
                  </a:cubicBezTo>
                  <a:cubicBezTo>
                    <a:pt x="17" y="464"/>
                    <a:pt x="0" y="384"/>
                    <a:pt x="0" y="296"/>
                  </a:cubicBezTo>
                  <a:cubicBezTo>
                    <a:pt x="1" y="132"/>
                    <a:pt x="62" y="1"/>
                    <a:pt x="138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80" y="1"/>
                    <a:pt x="19" y="132"/>
                    <a:pt x="18" y="296"/>
                  </a:cubicBezTo>
                  <a:cubicBezTo>
                    <a:pt x="18" y="327"/>
                    <a:pt x="20" y="357"/>
                    <a:pt x="24" y="386"/>
                  </a:cubicBezTo>
                  <a:cubicBezTo>
                    <a:pt x="24" y="386"/>
                    <a:pt x="24" y="386"/>
                    <a:pt x="24" y="386"/>
                  </a:cubicBezTo>
                  <a:cubicBezTo>
                    <a:pt x="25" y="396"/>
                    <a:pt x="26" y="404"/>
                    <a:pt x="28" y="414"/>
                  </a:cubicBezTo>
                  <a:cubicBezTo>
                    <a:pt x="28" y="414"/>
                    <a:pt x="28" y="414"/>
                    <a:pt x="27" y="414"/>
                  </a:cubicBezTo>
                  <a:cubicBezTo>
                    <a:pt x="29" y="422"/>
                    <a:pt x="31" y="429"/>
                    <a:pt x="33" y="439"/>
                  </a:cubicBezTo>
                  <a:cubicBezTo>
                    <a:pt x="31" y="429"/>
                    <a:pt x="29" y="422"/>
                    <a:pt x="27" y="414"/>
                  </a:cubicBezTo>
                  <a:cubicBezTo>
                    <a:pt x="28" y="414"/>
                    <a:pt x="28" y="414"/>
                    <a:pt x="28" y="414"/>
                  </a:cubicBezTo>
                  <a:cubicBezTo>
                    <a:pt x="26" y="404"/>
                    <a:pt x="25" y="396"/>
                    <a:pt x="24" y="386"/>
                  </a:cubicBezTo>
                  <a:cubicBezTo>
                    <a:pt x="24" y="386"/>
                    <a:pt x="24" y="386"/>
                    <a:pt x="24" y="386"/>
                  </a:cubicBezTo>
                  <a:close/>
                  <a:moveTo>
                    <a:pt x="32" y="440"/>
                  </a:move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1"/>
                    <a:pt x="32" y="441"/>
                    <a:pt x="32" y="441"/>
                  </a:cubicBezTo>
                  <a:cubicBezTo>
                    <a:pt x="33" y="441"/>
                    <a:pt x="33" y="441"/>
                    <a:pt x="33" y="441"/>
                  </a:cubicBezTo>
                  <a:cubicBezTo>
                    <a:pt x="33" y="441"/>
                    <a:pt x="33" y="441"/>
                    <a:pt x="33" y="441"/>
                  </a:cubicBezTo>
                  <a:cubicBezTo>
                    <a:pt x="33" y="441"/>
                    <a:pt x="33" y="441"/>
                    <a:pt x="33" y="441"/>
                  </a:cubicBezTo>
                  <a:cubicBezTo>
                    <a:pt x="33" y="441"/>
                    <a:pt x="33" y="441"/>
                    <a:pt x="33" y="441"/>
                  </a:cubicBezTo>
                  <a:cubicBezTo>
                    <a:pt x="33" y="441"/>
                    <a:pt x="33" y="441"/>
                    <a:pt x="33" y="441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3"/>
                    <a:pt x="33" y="443"/>
                    <a:pt x="33" y="443"/>
                  </a:cubicBezTo>
                  <a:cubicBezTo>
                    <a:pt x="33" y="443"/>
                    <a:pt x="33" y="443"/>
                    <a:pt x="33" y="443"/>
                  </a:cubicBezTo>
                  <a:cubicBezTo>
                    <a:pt x="33" y="443"/>
                    <a:pt x="33" y="443"/>
                    <a:pt x="33" y="443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2"/>
                    <a:pt x="33" y="442"/>
                    <a:pt x="33" y="442"/>
                  </a:cubicBezTo>
                  <a:cubicBezTo>
                    <a:pt x="33" y="441"/>
                    <a:pt x="33" y="441"/>
                    <a:pt x="33" y="441"/>
                  </a:cubicBezTo>
                  <a:cubicBezTo>
                    <a:pt x="33" y="441"/>
                    <a:pt x="33" y="441"/>
                    <a:pt x="33" y="441"/>
                  </a:cubicBezTo>
                  <a:cubicBezTo>
                    <a:pt x="33" y="441"/>
                    <a:pt x="33" y="441"/>
                    <a:pt x="33" y="441"/>
                  </a:cubicBezTo>
                  <a:cubicBezTo>
                    <a:pt x="33" y="441"/>
                    <a:pt x="33" y="441"/>
                    <a:pt x="33" y="441"/>
                  </a:cubicBezTo>
                  <a:cubicBezTo>
                    <a:pt x="33" y="441"/>
                    <a:pt x="33" y="441"/>
                    <a:pt x="33" y="441"/>
                  </a:cubicBezTo>
                  <a:cubicBezTo>
                    <a:pt x="32" y="441"/>
                    <a:pt x="32" y="441"/>
                    <a:pt x="32" y="441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39"/>
                    <a:pt x="33" y="439"/>
                    <a:pt x="33" y="439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3" y="440"/>
                    <a:pt x="33" y="440"/>
                    <a:pt x="33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cubicBezTo>
                    <a:pt x="32" y="440"/>
                    <a:pt x="32" y="440"/>
                    <a:pt x="32" y="440"/>
                  </a:cubicBezTo>
                  <a:moveTo>
                    <a:pt x="38" y="463"/>
                  </a:moveTo>
                  <a:cubicBezTo>
                    <a:pt x="38" y="461"/>
                    <a:pt x="38" y="461"/>
                    <a:pt x="38" y="461"/>
                  </a:cubicBezTo>
                  <a:cubicBezTo>
                    <a:pt x="38" y="460"/>
                    <a:pt x="38" y="460"/>
                    <a:pt x="38" y="460"/>
                  </a:cubicBezTo>
                  <a:cubicBezTo>
                    <a:pt x="37" y="459"/>
                    <a:pt x="37" y="459"/>
                    <a:pt x="37" y="459"/>
                  </a:cubicBezTo>
                  <a:cubicBezTo>
                    <a:pt x="37" y="458"/>
                    <a:pt x="37" y="458"/>
                    <a:pt x="37" y="458"/>
                  </a:cubicBezTo>
                  <a:cubicBezTo>
                    <a:pt x="37" y="457"/>
                    <a:pt x="37" y="457"/>
                    <a:pt x="37" y="457"/>
                  </a:cubicBezTo>
                  <a:cubicBezTo>
                    <a:pt x="36" y="455"/>
                    <a:pt x="36" y="455"/>
                    <a:pt x="36" y="455"/>
                  </a:cubicBezTo>
                  <a:cubicBezTo>
                    <a:pt x="36" y="454"/>
                    <a:pt x="36" y="454"/>
                    <a:pt x="36" y="454"/>
                  </a:cubicBezTo>
                  <a:cubicBezTo>
                    <a:pt x="36" y="453"/>
                    <a:pt x="36" y="453"/>
                    <a:pt x="36" y="453"/>
                  </a:cubicBezTo>
                  <a:cubicBezTo>
                    <a:pt x="35" y="451"/>
                    <a:pt x="35" y="451"/>
                    <a:pt x="35" y="451"/>
                  </a:cubicBezTo>
                  <a:cubicBezTo>
                    <a:pt x="35" y="450"/>
                    <a:pt x="35" y="450"/>
                    <a:pt x="35" y="450"/>
                  </a:cubicBezTo>
                  <a:cubicBezTo>
                    <a:pt x="35" y="449"/>
                    <a:pt x="35" y="449"/>
                    <a:pt x="35" y="449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4" y="446"/>
                    <a:pt x="34" y="446"/>
                    <a:pt x="34" y="446"/>
                  </a:cubicBezTo>
                  <a:cubicBezTo>
                    <a:pt x="34" y="445"/>
                    <a:pt x="34" y="445"/>
                    <a:pt x="34" y="445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3" y="443"/>
                    <a:pt x="33" y="443"/>
                    <a:pt x="33" y="443"/>
                  </a:cubicBezTo>
                  <a:cubicBezTo>
                    <a:pt x="33" y="444"/>
                    <a:pt x="33" y="444"/>
                    <a:pt x="33" y="444"/>
                  </a:cubicBezTo>
                  <a:cubicBezTo>
                    <a:pt x="34" y="445"/>
                    <a:pt x="34" y="445"/>
                    <a:pt x="34" y="445"/>
                  </a:cubicBezTo>
                  <a:cubicBezTo>
                    <a:pt x="34" y="446"/>
                    <a:pt x="34" y="446"/>
                    <a:pt x="34" y="446"/>
                  </a:cubicBezTo>
                  <a:cubicBezTo>
                    <a:pt x="34" y="448"/>
                    <a:pt x="34" y="448"/>
                    <a:pt x="34" y="448"/>
                  </a:cubicBezTo>
                  <a:cubicBezTo>
                    <a:pt x="35" y="449"/>
                    <a:pt x="35" y="449"/>
                    <a:pt x="35" y="449"/>
                  </a:cubicBezTo>
                  <a:cubicBezTo>
                    <a:pt x="35" y="450"/>
                    <a:pt x="35" y="450"/>
                    <a:pt x="35" y="450"/>
                  </a:cubicBezTo>
                  <a:cubicBezTo>
                    <a:pt x="35" y="451"/>
                    <a:pt x="35" y="451"/>
                    <a:pt x="35" y="451"/>
                  </a:cubicBezTo>
                  <a:cubicBezTo>
                    <a:pt x="36" y="453"/>
                    <a:pt x="36" y="453"/>
                    <a:pt x="36" y="453"/>
                  </a:cubicBezTo>
                  <a:cubicBezTo>
                    <a:pt x="36" y="454"/>
                    <a:pt x="36" y="454"/>
                    <a:pt x="36" y="454"/>
                  </a:cubicBezTo>
                  <a:cubicBezTo>
                    <a:pt x="36" y="455"/>
                    <a:pt x="36" y="455"/>
                    <a:pt x="36" y="455"/>
                  </a:cubicBezTo>
                  <a:cubicBezTo>
                    <a:pt x="37" y="457"/>
                    <a:pt x="37" y="457"/>
                    <a:pt x="37" y="457"/>
                  </a:cubicBezTo>
                  <a:cubicBezTo>
                    <a:pt x="37" y="458"/>
                    <a:pt x="37" y="458"/>
                    <a:pt x="37" y="458"/>
                  </a:cubicBezTo>
                  <a:cubicBezTo>
                    <a:pt x="37" y="459"/>
                    <a:pt x="37" y="459"/>
                    <a:pt x="37" y="459"/>
                  </a:cubicBezTo>
                  <a:cubicBezTo>
                    <a:pt x="38" y="460"/>
                    <a:pt x="38" y="460"/>
                    <a:pt x="38" y="460"/>
                  </a:cubicBezTo>
                  <a:cubicBezTo>
                    <a:pt x="38" y="461"/>
                    <a:pt x="38" y="461"/>
                    <a:pt x="38" y="461"/>
                  </a:cubicBezTo>
                  <a:cubicBezTo>
                    <a:pt x="38" y="463"/>
                    <a:pt x="38" y="463"/>
                    <a:pt x="38" y="463"/>
                  </a:cubicBezTo>
                  <a:moveTo>
                    <a:pt x="38" y="465"/>
                  </a:moveTo>
                  <a:cubicBezTo>
                    <a:pt x="38" y="465"/>
                    <a:pt x="38" y="465"/>
                    <a:pt x="38" y="465"/>
                  </a:cubicBezTo>
                  <a:cubicBezTo>
                    <a:pt x="38" y="466"/>
                    <a:pt x="38" y="466"/>
                    <a:pt x="38" y="466"/>
                  </a:cubicBezTo>
                  <a:cubicBezTo>
                    <a:pt x="38" y="466"/>
                    <a:pt x="38" y="466"/>
                    <a:pt x="38" y="466"/>
                  </a:cubicBezTo>
                  <a:cubicBezTo>
                    <a:pt x="39" y="466"/>
                    <a:pt x="39" y="466"/>
                    <a:pt x="39" y="466"/>
                  </a:cubicBezTo>
                  <a:cubicBezTo>
                    <a:pt x="39" y="466"/>
                    <a:pt x="39" y="466"/>
                    <a:pt x="39" y="466"/>
                  </a:cubicBezTo>
                  <a:cubicBezTo>
                    <a:pt x="39" y="466"/>
                    <a:pt x="39" y="466"/>
                    <a:pt x="39" y="466"/>
                  </a:cubicBezTo>
                  <a:cubicBezTo>
                    <a:pt x="39" y="467"/>
                    <a:pt x="39" y="467"/>
                    <a:pt x="39" y="467"/>
                  </a:cubicBezTo>
                  <a:cubicBezTo>
                    <a:pt x="39" y="467"/>
                    <a:pt x="39" y="467"/>
                    <a:pt x="39" y="467"/>
                  </a:cubicBezTo>
                  <a:cubicBezTo>
                    <a:pt x="39" y="467"/>
                    <a:pt x="39" y="467"/>
                    <a:pt x="39" y="467"/>
                  </a:cubicBezTo>
                  <a:cubicBezTo>
                    <a:pt x="39" y="467"/>
                    <a:pt x="39" y="467"/>
                    <a:pt x="39" y="467"/>
                  </a:cubicBezTo>
                  <a:cubicBezTo>
                    <a:pt x="39" y="468"/>
                    <a:pt x="39" y="468"/>
                    <a:pt x="39" y="468"/>
                  </a:cubicBezTo>
                  <a:cubicBezTo>
                    <a:pt x="39" y="468"/>
                    <a:pt x="39" y="468"/>
                    <a:pt x="39" y="468"/>
                  </a:cubicBezTo>
                  <a:cubicBezTo>
                    <a:pt x="39" y="468"/>
                    <a:pt x="39" y="468"/>
                    <a:pt x="39" y="468"/>
                  </a:cubicBezTo>
                  <a:cubicBezTo>
                    <a:pt x="39" y="468"/>
                    <a:pt x="39" y="468"/>
                    <a:pt x="39" y="468"/>
                  </a:cubicBezTo>
                  <a:cubicBezTo>
                    <a:pt x="39" y="469"/>
                    <a:pt x="39" y="469"/>
                    <a:pt x="39" y="469"/>
                  </a:cubicBezTo>
                  <a:cubicBezTo>
                    <a:pt x="39" y="469"/>
                    <a:pt x="39" y="469"/>
                    <a:pt x="39" y="469"/>
                  </a:cubicBezTo>
                  <a:cubicBezTo>
                    <a:pt x="39" y="469"/>
                    <a:pt x="39" y="469"/>
                    <a:pt x="39" y="469"/>
                  </a:cubicBezTo>
                  <a:cubicBezTo>
                    <a:pt x="39" y="468"/>
                    <a:pt x="39" y="468"/>
                    <a:pt x="39" y="468"/>
                  </a:cubicBezTo>
                  <a:cubicBezTo>
                    <a:pt x="39" y="468"/>
                    <a:pt x="39" y="468"/>
                    <a:pt x="39" y="468"/>
                  </a:cubicBezTo>
                  <a:cubicBezTo>
                    <a:pt x="39" y="468"/>
                    <a:pt x="39" y="468"/>
                    <a:pt x="39" y="468"/>
                  </a:cubicBezTo>
                  <a:cubicBezTo>
                    <a:pt x="39" y="468"/>
                    <a:pt x="39" y="468"/>
                    <a:pt x="39" y="468"/>
                  </a:cubicBezTo>
                  <a:cubicBezTo>
                    <a:pt x="39" y="467"/>
                    <a:pt x="39" y="467"/>
                    <a:pt x="39" y="467"/>
                  </a:cubicBezTo>
                  <a:cubicBezTo>
                    <a:pt x="39" y="467"/>
                    <a:pt x="39" y="467"/>
                    <a:pt x="39" y="467"/>
                  </a:cubicBezTo>
                  <a:cubicBezTo>
                    <a:pt x="39" y="467"/>
                    <a:pt x="39" y="467"/>
                    <a:pt x="39" y="467"/>
                  </a:cubicBezTo>
                  <a:cubicBezTo>
                    <a:pt x="39" y="467"/>
                    <a:pt x="39" y="467"/>
                    <a:pt x="39" y="467"/>
                  </a:cubicBezTo>
                  <a:cubicBezTo>
                    <a:pt x="39" y="466"/>
                    <a:pt x="39" y="466"/>
                    <a:pt x="39" y="466"/>
                  </a:cubicBezTo>
                  <a:cubicBezTo>
                    <a:pt x="39" y="466"/>
                    <a:pt x="39" y="466"/>
                    <a:pt x="39" y="466"/>
                  </a:cubicBezTo>
                  <a:cubicBezTo>
                    <a:pt x="39" y="466"/>
                    <a:pt x="39" y="466"/>
                    <a:pt x="39" y="466"/>
                  </a:cubicBezTo>
                  <a:cubicBezTo>
                    <a:pt x="38" y="466"/>
                    <a:pt x="38" y="466"/>
                    <a:pt x="38" y="466"/>
                  </a:cubicBezTo>
                  <a:cubicBezTo>
                    <a:pt x="38" y="466"/>
                    <a:pt x="38" y="466"/>
                    <a:pt x="38" y="466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3"/>
                    <a:pt x="39" y="463"/>
                    <a:pt x="39" y="463"/>
                  </a:cubicBezTo>
                  <a:cubicBezTo>
                    <a:pt x="39" y="463"/>
                    <a:pt x="39" y="463"/>
                    <a:pt x="39" y="463"/>
                  </a:cubicBezTo>
                  <a:cubicBezTo>
                    <a:pt x="39" y="463"/>
                    <a:pt x="39" y="463"/>
                    <a:pt x="39" y="463"/>
                  </a:cubicBezTo>
                  <a:cubicBezTo>
                    <a:pt x="38" y="463"/>
                    <a:pt x="38" y="463"/>
                    <a:pt x="38" y="463"/>
                  </a:cubicBezTo>
                  <a:cubicBezTo>
                    <a:pt x="38" y="463"/>
                    <a:pt x="38" y="463"/>
                    <a:pt x="38" y="463"/>
                  </a:cubicBezTo>
                  <a:cubicBezTo>
                    <a:pt x="38" y="463"/>
                    <a:pt x="38" y="463"/>
                    <a:pt x="38" y="463"/>
                  </a:cubicBezTo>
                  <a:cubicBezTo>
                    <a:pt x="38" y="462"/>
                    <a:pt x="38" y="462"/>
                    <a:pt x="38" y="462"/>
                  </a:cubicBezTo>
                  <a:cubicBezTo>
                    <a:pt x="38" y="463"/>
                    <a:pt x="38" y="463"/>
                    <a:pt x="38" y="463"/>
                  </a:cubicBezTo>
                  <a:cubicBezTo>
                    <a:pt x="38" y="463"/>
                    <a:pt x="38" y="463"/>
                    <a:pt x="38" y="463"/>
                  </a:cubicBezTo>
                  <a:cubicBezTo>
                    <a:pt x="38" y="463"/>
                    <a:pt x="38" y="463"/>
                    <a:pt x="38" y="463"/>
                  </a:cubicBezTo>
                  <a:cubicBezTo>
                    <a:pt x="39" y="463"/>
                    <a:pt x="39" y="463"/>
                    <a:pt x="39" y="463"/>
                  </a:cubicBezTo>
                  <a:cubicBezTo>
                    <a:pt x="39" y="463"/>
                    <a:pt x="39" y="463"/>
                    <a:pt x="39" y="463"/>
                  </a:cubicBezTo>
                  <a:cubicBezTo>
                    <a:pt x="39" y="463"/>
                    <a:pt x="39" y="463"/>
                    <a:pt x="39" y="463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4"/>
                    <a:pt x="39" y="464"/>
                    <a:pt x="39" y="464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9" y="465"/>
                    <a:pt x="39" y="465"/>
                    <a:pt x="39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8" y="465"/>
                    <a:pt x="38" y="465"/>
                    <a:pt x="38" y="465"/>
                  </a:cubicBezTo>
                  <a:moveTo>
                    <a:pt x="45" y="485"/>
                  </a:moveTo>
                  <a:cubicBezTo>
                    <a:pt x="44" y="484"/>
                    <a:pt x="44" y="484"/>
                    <a:pt x="44" y="484"/>
                  </a:cubicBezTo>
                  <a:cubicBezTo>
                    <a:pt x="44" y="483"/>
                    <a:pt x="44" y="483"/>
                    <a:pt x="44" y="483"/>
                  </a:cubicBezTo>
                  <a:cubicBezTo>
                    <a:pt x="44" y="482"/>
                    <a:pt x="44" y="482"/>
                    <a:pt x="44" y="482"/>
                  </a:cubicBezTo>
                  <a:cubicBezTo>
                    <a:pt x="43" y="481"/>
                    <a:pt x="43" y="481"/>
                    <a:pt x="43" y="481"/>
                  </a:cubicBezTo>
                  <a:cubicBezTo>
                    <a:pt x="43" y="480"/>
                    <a:pt x="43" y="480"/>
                    <a:pt x="43" y="480"/>
                  </a:cubicBezTo>
                  <a:cubicBezTo>
                    <a:pt x="43" y="479"/>
                    <a:pt x="43" y="479"/>
                    <a:pt x="43" y="479"/>
                  </a:cubicBezTo>
                  <a:cubicBezTo>
                    <a:pt x="42" y="478"/>
                    <a:pt x="42" y="478"/>
                    <a:pt x="42" y="478"/>
                  </a:cubicBezTo>
                  <a:cubicBezTo>
                    <a:pt x="42" y="477"/>
                    <a:pt x="42" y="477"/>
                    <a:pt x="42" y="477"/>
                  </a:cubicBezTo>
                  <a:cubicBezTo>
                    <a:pt x="42" y="476"/>
                    <a:pt x="42" y="476"/>
                    <a:pt x="42" y="476"/>
                  </a:cubicBezTo>
                  <a:cubicBezTo>
                    <a:pt x="41" y="475"/>
                    <a:pt x="41" y="475"/>
                    <a:pt x="41" y="475"/>
                  </a:cubicBezTo>
                  <a:cubicBezTo>
                    <a:pt x="41" y="474"/>
                    <a:pt x="41" y="474"/>
                    <a:pt x="41" y="474"/>
                  </a:cubicBezTo>
                  <a:cubicBezTo>
                    <a:pt x="41" y="473"/>
                    <a:pt x="41" y="473"/>
                    <a:pt x="41" y="473"/>
                  </a:cubicBezTo>
                  <a:cubicBezTo>
                    <a:pt x="40" y="472"/>
                    <a:pt x="40" y="472"/>
                    <a:pt x="40" y="472"/>
                  </a:cubicBezTo>
                  <a:cubicBezTo>
                    <a:pt x="40" y="471"/>
                    <a:pt x="40" y="471"/>
                    <a:pt x="40" y="471"/>
                  </a:cubicBezTo>
                  <a:cubicBezTo>
                    <a:pt x="40" y="470"/>
                    <a:pt x="40" y="470"/>
                    <a:pt x="40" y="470"/>
                  </a:cubicBezTo>
                  <a:cubicBezTo>
                    <a:pt x="39" y="469"/>
                    <a:pt x="39" y="469"/>
                    <a:pt x="39" y="469"/>
                  </a:cubicBezTo>
                  <a:cubicBezTo>
                    <a:pt x="40" y="470"/>
                    <a:pt x="40" y="470"/>
                    <a:pt x="40" y="470"/>
                  </a:cubicBezTo>
                  <a:cubicBezTo>
                    <a:pt x="40" y="471"/>
                    <a:pt x="40" y="471"/>
                    <a:pt x="40" y="471"/>
                  </a:cubicBezTo>
                  <a:cubicBezTo>
                    <a:pt x="40" y="472"/>
                    <a:pt x="40" y="472"/>
                    <a:pt x="40" y="472"/>
                  </a:cubicBezTo>
                  <a:cubicBezTo>
                    <a:pt x="41" y="473"/>
                    <a:pt x="41" y="473"/>
                    <a:pt x="41" y="473"/>
                  </a:cubicBezTo>
                  <a:cubicBezTo>
                    <a:pt x="41" y="474"/>
                    <a:pt x="41" y="474"/>
                    <a:pt x="41" y="474"/>
                  </a:cubicBezTo>
                  <a:cubicBezTo>
                    <a:pt x="41" y="475"/>
                    <a:pt x="41" y="475"/>
                    <a:pt x="41" y="475"/>
                  </a:cubicBezTo>
                  <a:cubicBezTo>
                    <a:pt x="42" y="476"/>
                    <a:pt x="42" y="476"/>
                    <a:pt x="42" y="476"/>
                  </a:cubicBezTo>
                  <a:cubicBezTo>
                    <a:pt x="42" y="477"/>
                    <a:pt x="42" y="477"/>
                    <a:pt x="42" y="477"/>
                  </a:cubicBezTo>
                  <a:cubicBezTo>
                    <a:pt x="42" y="478"/>
                    <a:pt x="42" y="478"/>
                    <a:pt x="42" y="478"/>
                  </a:cubicBezTo>
                  <a:cubicBezTo>
                    <a:pt x="43" y="479"/>
                    <a:pt x="43" y="479"/>
                    <a:pt x="43" y="479"/>
                  </a:cubicBezTo>
                  <a:cubicBezTo>
                    <a:pt x="43" y="480"/>
                    <a:pt x="43" y="480"/>
                    <a:pt x="43" y="480"/>
                  </a:cubicBezTo>
                  <a:cubicBezTo>
                    <a:pt x="43" y="481"/>
                    <a:pt x="43" y="481"/>
                    <a:pt x="43" y="481"/>
                  </a:cubicBezTo>
                  <a:cubicBezTo>
                    <a:pt x="44" y="482"/>
                    <a:pt x="44" y="482"/>
                    <a:pt x="44" y="482"/>
                  </a:cubicBezTo>
                  <a:cubicBezTo>
                    <a:pt x="44" y="483"/>
                    <a:pt x="44" y="483"/>
                    <a:pt x="44" y="483"/>
                  </a:cubicBezTo>
                  <a:cubicBezTo>
                    <a:pt x="44" y="484"/>
                    <a:pt x="44" y="484"/>
                    <a:pt x="44" y="484"/>
                  </a:cubicBezTo>
                  <a:cubicBezTo>
                    <a:pt x="45" y="485"/>
                    <a:pt x="45" y="485"/>
                    <a:pt x="45" y="485"/>
                  </a:cubicBezTo>
                  <a:moveTo>
                    <a:pt x="43" y="489"/>
                  </a:moveTo>
                  <a:cubicBezTo>
                    <a:pt x="43" y="488"/>
                    <a:pt x="43" y="488"/>
                    <a:pt x="43" y="488"/>
                  </a:cubicBezTo>
                  <a:cubicBezTo>
                    <a:pt x="44" y="488"/>
                    <a:pt x="44" y="488"/>
                    <a:pt x="44" y="488"/>
                  </a:cubicBezTo>
                  <a:cubicBezTo>
                    <a:pt x="44" y="488"/>
                    <a:pt x="44" y="488"/>
                    <a:pt x="44" y="488"/>
                  </a:cubicBezTo>
                  <a:cubicBezTo>
                    <a:pt x="44" y="488"/>
                    <a:pt x="44" y="488"/>
                    <a:pt x="44" y="488"/>
                  </a:cubicBezTo>
                  <a:cubicBezTo>
                    <a:pt x="44" y="487"/>
                    <a:pt x="44" y="487"/>
                    <a:pt x="44" y="487"/>
                  </a:cubicBezTo>
                  <a:cubicBezTo>
                    <a:pt x="44" y="487"/>
                    <a:pt x="44" y="487"/>
                    <a:pt x="44" y="487"/>
                  </a:cubicBezTo>
                  <a:cubicBezTo>
                    <a:pt x="44" y="487"/>
                    <a:pt x="44" y="487"/>
                    <a:pt x="44" y="487"/>
                  </a:cubicBezTo>
                  <a:cubicBezTo>
                    <a:pt x="44" y="487"/>
                    <a:pt x="44" y="487"/>
                    <a:pt x="44" y="487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45" y="486"/>
                    <a:pt x="45" y="486"/>
                    <a:pt x="45" y="486"/>
                  </a:cubicBezTo>
                  <a:cubicBezTo>
                    <a:pt x="45" y="485"/>
                    <a:pt x="45" y="485"/>
                    <a:pt x="45" y="485"/>
                  </a:cubicBezTo>
                  <a:cubicBezTo>
                    <a:pt x="45" y="485"/>
                    <a:pt x="45" y="485"/>
                    <a:pt x="45" y="485"/>
                  </a:cubicBezTo>
                  <a:cubicBezTo>
                    <a:pt x="45" y="485"/>
                    <a:pt x="45" y="485"/>
                    <a:pt x="45" y="485"/>
                  </a:cubicBezTo>
                  <a:cubicBezTo>
                    <a:pt x="45" y="485"/>
                    <a:pt x="45" y="485"/>
                    <a:pt x="45" y="485"/>
                  </a:cubicBezTo>
                  <a:cubicBezTo>
                    <a:pt x="45" y="485"/>
                    <a:pt x="45" y="485"/>
                    <a:pt x="45" y="485"/>
                  </a:cubicBezTo>
                  <a:cubicBezTo>
                    <a:pt x="45" y="486"/>
                    <a:pt x="45" y="486"/>
                    <a:pt x="45" y="486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44" y="486"/>
                    <a:pt x="44" y="486"/>
                    <a:pt x="44" y="486"/>
                  </a:cubicBezTo>
                  <a:cubicBezTo>
                    <a:pt x="44" y="487"/>
                    <a:pt x="44" y="487"/>
                    <a:pt x="44" y="487"/>
                  </a:cubicBezTo>
                  <a:cubicBezTo>
                    <a:pt x="44" y="487"/>
                    <a:pt x="44" y="487"/>
                    <a:pt x="44" y="487"/>
                  </a:cubicBezTo>
                  <a:cubicBezTo>
                    <a:pt x="44" y="487"/>
                    <a:pt x="44" y="487"/>
                    <a:pt x="44" y="487"/>
                  </a:cubicBezTo>
                  <a:cubicBezTo>
                    <a:pt x="44" y="487"/>
                    <a:pt x="44" y="487"/>
                    <a:pt x="44" y="487"/>
                  </a:cubicBezTo>
                  <a:cubicBezTo>
                    <a:pt x="44" y="488"/>
                    <a:pt x="44" y="488"/>
                    <a:pt x="44" y="488"/>
                  </a:cubicBezTo>
                  <a:cubicBezTo>
                    <a:pt x="44" y="488"/>
                    <a:pt x="44" y="488"/>
                    <a:pt x="44" y="488"/>
                  </a:cubicBezTo>
                  <a:cubicBezTo>
                    <a:pt x="44" y="488"/>
                    <a:pt x="44" y="488"/>
                    <a:pt x="44" y="488"/>
                  </a:cubicBezTo>
                  <a:cubicBezTo>
                    <a:pt x="43" y="488"/>
                    <a:pt x="43" y="488"/>
                    <a:pt x="43" y="488"/>
                  </a:cubicBezTo>
                  <a:cubicBezTo>
                    <a:pt x="43" y="489"/>
                    <a:pt x="43" y="489"/>
                    <a:pt x="43" y="489"/>
                  </a:cubicBezTo>
                  <a:moveTo>
                    <a:pt x="41" y="489"/>
                  </a:moveTo>
                  <a:cubicBezTo>
                    <a:pt x="42" y="489"/>
                    <a:pt x="42" y="489"/>
                    <a:pt x="42" y="489"/>
                  </a:cubicBezTo>
                  <a:cubicBezTo>
                    <a:pt x="42" y="490"/>
                    <a:pt x="42" y="490"/>
                    <a:pt x="42" y="490"/>
                  </a:cubicBezTo>
                  <a:cubicBezTo>
                    <a:pt x="42" y="490"/>
                    <a:pt x="42" y="490"/>
                    <a:pt x="42" y="490"/>
                  </a:cubicBezTo>
                  <a:cubicBezTo>
                    <a:pt x="42" y="491"/>
                    <a:pt x="42" y="491"/>
                    <a:pt x="42" y="491"/>
                  </a:cubicBezTo>
                  <a:cubicBezTo>
                    <a:pt x="42" y="491"/>
                    <a:pt x="42" y="491"/>
                    <a:pt x="42" y="491"/>
                  </a:cubicBezTo>
                  <a:cubicBezTo>
                    <a:pt x="43" y="492"/>
                    <a:pt x="43" y="492"/>
                    <a:pt x="43" y="492"/>
                  </a:cubicBezTo>
                  <a:cubicBezTo>
                    <a:pt x="43" y="493"/>
                    <a:pt x="43" y="493"/>
                    <a:pt x="43" y="493"/>
                  </a:cubicBezTo>
                  <a:cubicBezTo>
                    <a:pt x="43" y="493"/>
                    <a:pt x="43" y="493"/>
                    <a:pt x="43" y="493"/>
                  </a:cubicBezTo>
                  <a:cubicBezTo>
                    <a:pt x="43" y="494"/>
                    <a:pt x="43" y="494"/>
                    <a:pt x="43" y="494"/>
                  </a:cubicBezTo>
                  <a:cubicBezTo>
                    <a:pt x="44" y="494"/>
                    <a:pt x="44" y="494"/>
                    <a:pt x="44" y="494"/>
                  </a:cubicBezTo>
                  <a:cubicBezTo>
                    <a:pt x="44" y="495"/>
                    <a:pt x="44" y="495"/>
                    <a:pt x="44" y="495"/>
                  </a:cubicBezTo>
                  <a:cubicBezTo>
                    <a:pt x="44" y="496"/>
                    <a:pt x="44" y="496"/>
                    <a:pt x="44" y="496"/>
                  </a:cubicBezTo>
                  <a:cubicBezTo>
                    <a:pt x="44" y="496"/>
                    <a:pt x="44" y="496"/>
                    <a:pt x="44" y="496"/>
                  </a:cubicBezTo>
                  <a:cubicBezTo>
                    <a:pt x="45" y="497"/>
                    <a:pt x="45" y="497"/>
                    <a:pt x="45" y="497"/>
                  </a:cubicBezTo>
                  <a:cubicBezTo>
                    <a:pt x="45" y="497"/>
                    <a:pt x="45" y="497"/>
                    <a:pt x="45" y="497"/>
                  </a:cubicBezTo>
                  <a:cubicBezTo>
                    <a:pt x="45" y="498"/>
                    <a:pt x="45" y="498"/>
                    <a:pt x="45" y="498"/>
                  </a:cubicBezTo>
                  <a:cubicBezTo>
                    <a:pt x="45" y="497"/>
                    <a:pt x="45" y="497"/>
                    <a:pt x="45" y="497"/>
                  </a:cubicBezTo>
                  <a:cubicBezTo>
                    <a:pt x="45" y="497"/>
                    <a:pt x="45" y="497"/>
                    <a:pt x="45" y="497"/>
                  </a:cubicBezTo>
                  <a:cubicBezTo>
                    <a:pt x="44" y="496"/>
                    <a:pt x="44" y="496"/>
                    <a:pt x="44" y="496"/>
                  </a:cubicBezTo>
                  <a:cubicBezTo>
                    <a:pt x="44" y="496"/>
                    <a:pt x="44" y="496"/>
                    <a:pt x="44" y="496"/>
                  </a:cubicBezTo>
                  <a:cubicBezTo>
                    <a:pt x="44" y="495"/>
                    <a:pt x="44" y="495"/>
                    <a:pt x="44" y="495"/>
                  </a:cubicBezTo>
                  <a:cubicBezTo>
                    <a:pt x="44" y="494"/>
                    <a:pt x="44" y="494"/>
                    <a:pt x="44" y="494"/>
                  </a:cubicBezTo>
                  <a:cubicBezTo>
                    <a:pt x="43" y="494"/>
                    <a:pt x="43" y="494"/>
                    <a:pt x="43" y="494"/>
                  </a:cubicBezTo>
                  <a:cubicBezTo>
                    <a:pt x="43" y="493"/>
                    <a:pt x="43" y="493"/>
                    <a:pt x="43" y="493"/>
                  </a:cubicBezTo>
                  <a:cubicBezTo>
                    <a:pt x="43" y="493"/>
                    <a:pt x="43" y="493"/>
                    <a:pt x="43" y="493"/>
                  </a:cubicBezTo>
                  <a:cubicBezTo>
                    <a:pt x="43" y="492"/>
                    <a:pt x="43" y="492"/>
                    <a:pt x="43" y="492"/>
                  </a:cubicBezTo>
                  <a:cubicBezTo>
                    <a:pt x="42" y="491"/>
                    <a:pt x="42" y="491"/>
                    <a:pt x="42" y="491"/>
                  </a:cubicBezTo>
                  <a:cubicBezTo>
                    <a:pt x="42" y="491"/>
                    <a:pt x="42" y="491"/>
                    <a:pt x="42" y="491"/>
                  </a:cubicBezTo>
                  <a:cubicBezTo>
                    <a:pt x="42" y="490"/>
                    <a:pt x="42" y="490"/>
                    <a:pt x="42" y="490"/>
                  </a:cubicBezTo>
                  <a:cubicBezTo>
                    <a:pt x="42" y="490"/>
                    <a:pt x="42" y="490"/>
                    <a:pt x="42" y="490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1" y="489"/>
                    <a:pt x="41" y="489"/>
                    <a:pt x="41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3" y="489"/>
                    <a:pt x="43" y="489"/>
                    <a:pt x="43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2" y="489"/>
                    <a:pt x="42" y="489"/>
                    <a:pt x="42" y="489"/>
                  </a:cubicBezTo>
                  <a:cubicBezTo>
                    <a:pt x="41" y="489"/>
                    <a:pt x="41" y="489"/>
                    <a:pt x="41" y="489"/>
                  </a:cubicBezTo>
                  <a:moveTo>
                    <a:pt x="45" y="498"/>
                  </a:moveTo>
                  <a:cubicBezTo>
                    <a:pt x="45" y="498"/>
                    <a:pt x="45" y="498"/>
                    <a:pt x="45" y="498"/>
                  </a:cubicBezTo>
                  <a:cubicBezTo>
                    <a:pt x="45" y="498"/>
                    <a:pt x="45" y="498"/>
                    <a:pt x="45" y="498"/>
                  </a:cubicBezTo>
                  <a:cubicBezTo>
                    <a:pt x="45" y="499"/>
                    <a:pt x="45" y="499"/>
                    <a:pt x="45" y="499"/>
                  </a:cubicBezTo>
                  <a:cubicBezTo>
                    <a:pt x="45" y="499"/>
                    <a:pt x="45" y="499"/>
                    <a:pt x="45" y="499"/>
                  </a:cubicBezTo>
                  <a:cubicBezTo>
                    <a:pt x="45" y="499"/>
                    <a:pt x="45" y="499"/>
                    <a:pt x="45" y="499"/>
                  </a:cubicBezTo>
                  <a:cubicBezTo>
                    <a:pt x="46" y="499"/>
                    <a:pt x="46" y="499"/>
                    <a:pt x="46" y="499"/>
                  </a:cubicBezTo>
                  <a:cubicBezTo>
                    <a:pt x="46" y="499"/>
                    <a:pt x="46" y="499"/>
                    <a:pt x="46" y="499"/>
                  </a:cubicBezTo>
                  <a:cubicBezTo>
                    <a:pt x="46" y="500"/>
                    <a:pt x="46" y="500"/>
                    <a:pt x="46" y="500"/>
                  </a:cubicBezTo>
                  <a:cubicBezTo>
                    <a:pt x="46" y="500"/>
                    <a:pt x="46" y="500"/>
                    <a:pt x="46" y="500"/>
                  </a:cubicBezTo>
                  <a:cubicBezTo>
                    <a:pt x="46" y="500"/>
                    <a:pt x="46" y="500"/>
                    <a:pt x="46" y="500"/>
                  </a:cubicBezTo>
                  <a:cubicBezTo>
                    <a:pt x="46" y="500"/>
                    <a:pt x="46" y="500"/>
                    <a:pt x="46" y="500"/>
                  </a:cubicBezTo>
                  <a:cubicBezTo>
                    <a:pt x="46" y="501"/>
                    <a:pt x="46" y="501"/>
                    <a:pt x="46" y="501"/>
                  </a:cubicBezTo>
                  <a:cubicBezTo>
                    <a:pt x="46" y="501"/>
                    <a:pt x="46" y="501"/>
                    <a:pt x="46" y="501"/>
                  </a:cubicBezTo>
                  <a:cubicBezTo>
                    <a:pt x="46" y="501"/>
                    <a:pt x="46" y="501"/>
                    <a:pt x="46" y="501"/>
                  </a:cubicBezTo>
                  <a:cubicBezTo>
                    <a:pt x="46" y="501"/>
                    <a:pt x="46" y="501"/>
                    <a:pt x="46" y="501"/>
                  </a:cubicBezTo>
                  <a:cubicBezTo>
                    <a:pt x="46" y="501"/>
                    <a:pt x="46" y="501"/>
                    <a:pt x="46" y="501"/>
                  </a:cubicBezTo>
                  <a:cubicBezTo>
                    <a:pt x="46" y="501"/>
                    <a:pt x="46" y="501"/>
                    <a:pt x="46" y="501"/>
                  </a:cubicBezTo>
                  <a:cubicBezTo>
                    <a:pt x="46" y="501"/>
                    <a:pt x="46" y="501"/>
                    <a:pt x="46" y="501"/>
                  </a:cubicBezTo>
                  <a:cubicBezTo>
                    <a:pt x="46" y="501"/>
                    <a:pt x="46" y="501"/>
                    <a:pt x="46" y="501"/>
                  </a:cubicBezTo>
                  <a:cubicBezTo>
                    <a:pt x="46" y="501"/>
                    <a:pt x="46" y="501"/>
                    <a:pt x="46" y="501"/>
                  </a:cubicBezTo>
                  <a:cubicBezTo>
                    <a:pt x="46" y="500"/>
                    <a:pt x="46" y="500"/>
                    <a:pt x="46" y="500"/>
                  </a:cubicBezTo>
                  <a:cubicBezTo>
                    <a:pt x="46" y="500"/>
                    <a:pt x="46" y="500"/>
                    <a:pt x="46" y="500"/>
                  </a:cubicBezTo>
                  <a:cubicBezTo>
                    <a:pt x="46" y="500"/>
                    <a:pt x="46" y="500"/>
                    <a:pt x="46" y="500"/>
                  </a:cubicBezTo>
                  <a:cubicBezTo>
                    <a:pt x="46" y="500"/>
                    <a:pt x="46" y="500"/>
                    <a:pt x="46" y="500"/>
                  </a:cubicBezTo>
                  <a:cubicBezTo>
                    <a:pt x="46" y="499"/>
                    <a:pt x="46" y="499"/>
                    <a:pt x="46" y="499"/>
                  </a:cubicBezTo>
                  <a:cubicBezTo>
                    <a:pt x="46" y="499"/>
                    <a:pt x="46" y="499"/>
                    <a:pt x="46" y="499"/>
                  </a:cubicBezTo>
                  <a:cubicBezTo>
                    <a:pt x="45" y="499"/>
                    <a:pt x="45" y="499"/>
                    <a:pt x="45" y="499"/>
                  </a:cubicBezTo>
                  <a:cubicBezTo>
                    <a:pt x="45" y="499"/>
                    <a:pt x="45" y="499"/>
                    <a:pt x="45" y="499"/>
                  </a:cubicBezTo>
                  <a:cubicBezTo>
                    <a:pt x="45" y="499"/>
                    <a:pt x="45" y="499"/>
                    <a:pt x="45" y="499"/>
                  </a:cubicBezTo>
                  <a:cubicBezTo>
                    <a:pt x="45" y="498"/>
                    <a:pt x="45" y="498"/>
                    <a:pt x="45" y="498"/>
                  </a:cubicBezTo>
                  <a:cubicBezTo>
                    <a:pt x="45" y="498"/>
                    <a:pt x="45" y="498"/>
                    <a:pt x="45" y="498"/>
                  </a:cubicBezTo>
                  <a:cubicBezTo>
                    <a:pt x="45" y="498"/>
                    <a:pt x="45" y="498"/>
                    <a:pt x="45" y="498"/>
                  </a:cubicBezTo>
                  <a:moveTo>
                    <a:pt x="48" y="510"/>
                  </a:moveTo>
                  <a:cubicBezTo>
                    <a:pt x="48" y="511"/>
                    <a:pt x="48" y="511"/>
                    <a:pt x="48" y="511"/>
                  </a:cubicBezTo>
                  <a:cubicBezTo>
                    <a:pt x="48" y="511"/>
                    <a:pt x="48" y="511"/>
                    <a:pt x="48" y="511"/>
                  </a:cubicBezTo>
                  <a:cubicBezTo>
                    <a:pt x="49" y="512"/>
                    <a:pt x="49" y="512"/>
                    <a:pt x="49" y="512"/>
                  </a:cubicBezTo>
                  <a:cubicBezTo>
                    <a:pt x="49" y="513"/>
                    <a:pt x="49" y="513"/>
                    <a:pt x="49" y="513"/>
                  </a:cubicBezTo>
                  <a:cubicBezTo>
                    <a:pt x="49" y="513"/>
                    <a:pt x="49" y="513"/>
                    <a:pt x="49" y="513"/>
                  </a:cubicBezTo>
                  <a:cubicBezTo>
                    <a:pt x="50" y="514"/>
                    <a:pt x="50" y="514"/>
                    <a:pt x="50" y="514"/>
                  </a:cubicBezTo>
                  <a:cubicBezTo>
                    <a:pt x="50" y="514"/>
                    <a:pt x="50" y="514"/>
                    <a:pt x="50" y="514"/>
                  </a:cubicBezTo>
                  <a:cubicBezTo>
                    <a:pt x="50" y="515"/>
                    <a:pt x="50" y="515"/>
                    <a:pt x="50" y="515"/>
                  </a:cubicBezTo>
                  <a:cubicBezTo>
                    <a:pt x="51" y="516"/>
                    <a:pt x="51" y="516"/>
                    <a:pt x="51" y="516"/>
                  </a:cubicBezTo>
                  <a:cubicBezTo>
                    <a:pt x="51" y="516"/>
                    <a:pt x="51" y="516"/>
                    <a:pt x="51" y="516"/>
                  </a:cubicBezTo>
                  <a:cubicBezTo>
                    <a:pt x="51" y="517"/>
                    <a:pt x="51" y="517"/>
                    <a:pt x="51" y="517"/>
                  </a:cubicBezTo>
                  <a:cubicBezTo>
                    <a:pt x="52" y="517"/>
                    <a:pt x="52" y="517"/>
                    <a:pt x="52" y="517"/>
                  </a:cubicBezTo>
                  <a:cubicBezTo>
                    <a:pt x="52" y="518"/>
                    <a:pt x="52" y="518"/>
                    <a:pt x="52" y="518"/>
                  </a:cubicBezTo>
                  <a:cubicBezTo>
                    <a:pt x="52" y="519"/>
                    <a:pt x="52" y="519"/>
                    <a:pt x="52" y="519"/>
                  </a:cubicBezTo>
                  <a:cubicBezTo>
                    <a:pt x="52" y="519"/>
                    <a:pt x="52" y="519"/>
                    <a:pt x="52" y="519"/>
                  </a:cubicBezTo>
                  <a:cubicBezTo>
                    <a:pt x="53" y="520"/>
                    <a:pt x="53" y="520"/>
                    <a:pt x="53" y="520"/>
                  </a:cubicBezTo>
                  <a:cubicBezTo>
                    <a:pt x="52" y="519"/>
                    <a:pt x="52" y="519"/>
                    <a:pt x="52" y="519"/>
                  </a:cubicBezTo>
                  <a:cubicBezTo>
                    <a:pt x="52" y="519"/>
                    <a:pt x="52" y="519"/>
                    <a:pt x="52" y="519"/>
                  </a:cubicBezTo>
                  <a:cubicBezTo>
                    <a:pt x="52" y="518"/>
                    <a:pt x="52" y="518"/>
                    <a:pt x="52" y="518"/>
                  </a:cubicBezTo>
                  <a:cubicBezTo>
                    <a:pt x="52" y="517"/>
                    <a:pt x="52" y="517"/>
                    <a:pt x="52" y="517"/>
                  </a:cubicBezTo>
                  <a:cubicBezTo>
                    <a:pt x="51" y="517"/>
                    <a:pt x="51" y="517"/>
                    <a:pt x="51" y="517"/>
                  </a:cubicBezTo>
                  <a:cubicBezTo>
                    <a:pt x="51" y="516"/>
                    <a:pt x="51" y="516"/>
                    <a:pt x="51" y="516"/>
                  </a:cubicBezTo>
                  <a:cubicBezTo>
                    <a:pt x="51" y="516"/>
                    <a:pt x="51" y="516"/>
                    <a:pt x="51" y="516"/>
                  </a:cubicBezTo>
                  <a:cubicBezTo>
                    <a:pt x="50" y="515"/>
                    <a:pt x="50" y="515"/>
                    <a:pt x="50" y="515"/>
                  </a:cubicBezTo>
                  <a:cubicBezTo>
                    <a:pt x="50" y="514"/>
                    <a:pt x="50" y="514"/>
                    <a:pt x="50" y="514"/>
                  </a:cubicBezTo>
                  <a:cubicBezTo>
                    <a:pt x="50" y="514"/>
                    <a:pt x="50" y="514"/>
                    <a:pt x="50" y="514"/>
                  </a:cubicBezTo>
                  <a:cubicBezTo>
                    <a:pt x="49" y="513"/>
                    <a:pt x="49" y="513"/>
                    <a:pt x="49" y="513"/>
                  </a:cubicBezTo>
                  <a:cubicBezTo>
                    <a:pt x="49" y="513"/>
                    <a:pt x="49" y="513"/>
                    <a:pt x="49" y="513"/>
                  </a:cubicBezTo>
                  <a:cubicBezTo>
                    <a:pt x="49" y="512"/>
                    <a:pt x="49" y="512"/>
                    <a:pt x="49" y="512"/>
                  </a:cubicBezTo>
                  <a:cubicBezTo>
                    <a:pt x="48" y="511"/>
                    <a:pt x="48" y="511"/>
                    <a:pt x="48" y="511"/>
                  </a:cubicBezTo>
                  <a:cubicBezTo>
                    <a:pt x="48" y="511"/>
                    <a:pt x="48" y="511"/>
                    <a:pt x="48" y="511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50" y="509"/>
                    <a:pt x="50" y="509"/>
                    <a:pt x="50" y="509"/>
                  </a:cubicBezTo>
                  <a:cubicBezTo>
                    <a:pt x="49" y="509"/>
                    <a:pt x="49" y="509"/>
                    <a:pt x="49" y="509"/>
                  </a:cubicBezTo>
                  <a:cubicBezTo>
                    <a:pt x="49" y="508"/>
                    <a:pt x="49" y="508"/>
                    <a:pt x="49" y="508"/>
                  </a:cubicBezTo>
                  <a:cubicBezTo>
                    <a:pt x="49" y="508"/>
                    <a:pt x="49" y="508"/>
                    <a:pt x="49" y="508"/>
                  </a:cubicBezTo>
                  <a:cubicBezTo>
                    <a:pt x="49" y="507"/>
                    <a:pt x="49" y="507"/>
                    <a:pt x="49" y="507"/>
                  </a:cubicBezTo>
                  <a:cubicBezTo>
                    <a:pt x="48" y="506"/>
                    <a:pt x="48" y="506"/>
                    <a:pt x="48" y="506"/>
                  </a:cubicBezTo>
                  <a:cubicBezTo>
                    <a:pt x="48" y="506"/>
                    <a:pt x="48" y="506"/>
                    <a:pt x="48" y="506"/>
                  </a:cubicBezTo>
                  <a:cubicBezTo>
                    <a:pt x="48" y="505"/>
                    <a:pt x="48" y="505"/>
                    <a:pt x="48" y="505"/>
                  </a:cubicBezTo>
                  <a:cubicBezTo>
                    <a:pt x="48" y="505"/>
                    <a:pt x="48" y="505"/>
                    <a:pt x="48" y="505"/>
                  </a:cubicBezTo>
                  <a:cubicBezTo>
                    <a:pt x="48" y="504"/>
                    <a:pt x="48" y="504"/>
                    <a:pt x="48" y="504"/>
                  </a:cubicBezTo>
                  <a:cubicBezTo>
                    <a:pt x="47" y="503"/>
                    <a:pt x="47" y="503"/>
                    <a:pt x="47" y="503"/>
                  </a:cubicBezTo>
                  <a:cubicBezTo>
                    <a:pt x="47" y="503"/>
                    <a:pt x="47" y="503"/>
                    <a:pt x="47" y="503"/>
                  </a:cubicBezTo>
                  <a:cubicBezTo>
                    <a:pt x="47" y="502"/>
                    <a:pt x="47" y="502"/>
                    <a:pt x="47" y="502"/>
                  </a:cubicBezTo>
                  <a:cubicBezTo>
                    <a:pt x="47" y="502"/>
                    <a:pt x="47" y="502"/>
                    <a:pt x="47" y="502"/>
                  </a:cubicBezTo>
                  <a:cubicBezTo>
                    <a:pt x="46" y="501"/>
                    <a:pt x="46" y="501"/>
                    <a:pt x="46" y="501"/>
                  </a:cubicBezTo>
                  <a:cubicBezTo>
                    <a:pt x="47" y="502"/>
                    <a:pt x="47" y="502"/>
                    <a:pt x="47" y="502"/>
                  </a:cubicBezTo>
                  <a:cubicBezTo>
                    <a:pt x="47" y="502"/>
                    <a:pt x="47" y="502"/>
                    <a:pt x="47" y="502"/>
                  </a:cubicBezTo>
                  <a:cubicBezTo>
                    <a:pt x="47" y="503"/>
                    <a:pt x="47" y="503"/>
                    <a:pt x="47" y="503"/>
                  </a:cubicBezTo>
                  <a:cubicBezTo>
                    <a:pt x="47" y="503"/>
                    <a:pt x="47" y="503"/>
                    <a:pt x="47" y="503"/>
                  </a:cubicBezTo>
                  <a:cubicBezTo>
                    <a:pt x="48" y="504"/>
                    <a:pt x="48" y="504"/>
                    <a:pt x="48" y="504"/>
                  </a:cubicBezTo>
                  <a:cubicBezTo>
                    <a:pt x="48" y="505"/>
                    <a:pt x="48" y="505"/>
                    <a:pt x="48" y="505"/>
                  </a:cubicBezTo>
                  <a:cubicBezTo>
                    <a:pt x="48" y="505"/>
                    <a:pt x="48" y="505"/>
                    <a:pt x="48" y="505"/>
                  </a:cubicBezTo>
                  <a:cubicBezTo>
                    <a:pt x="48" y="506"/>
                    <a:pt x="48" y="506"/>
                    <a:pt x="48" y="506"/>
                  </a:cubicBezTo>
                  <a:cubicBezTo>
                    <a:pt x="48" y="506"/>
                    <a:pt x="48" y="506"/>
                    <a:pt x="48" y="506"/>
                  </a:cubicBezTo>
                  <a:cubicBezTo>
                    <a:pt x="49" y="507"/>
                    <a:pt x="49" y="507"/>
                    <a:pt x="49" y="507"/>
                  </a:cubicBezTo>
                  <a:cubicBezTo>
                    <a:pt x="49" y="508"/>
                    <a:pt x="49" y="508"/>
                    <a:pt x="49" y="508"/>
                  </a:cubicBezTo>
                  <a:cubicBezTo>
                    <a:pt x="49" y="508"/>
                    <a:pt x="49" y="508"/>
                    <a:pt x="49" y="508"/>
                  </a:cubicBezTo>
                  <a:cubicBezTo>
                    <a:pt x="49" y="509"/>
                    <a:pt x="49" y="509"/>
                    <a:pt x="49" y="509"/>
                  </a:cubicBezTo>
                  <a:cubicBezTo>
                    <a:pt x="50" y="509"/>
                    <a:pt x="50" y="509"/>
                    <a:pt x="50" y="509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50" y="510"/>
                    <a:pt x="50" y="510"/>
                    <a:pt x="50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9" y="510"/>
                    <a:pt x="49" y="510"/>
                    <a:pt x="49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  <a:cubicBezTo>
                    <a:pt x="48" y="510"/>
                    <a:pt x="48" y="510"/>
                    <a:pt x="48" y="510"/>
                  </a:cubicBezTo>
                </a:path>
              </a:pathLst>
            </a:custGeom>
            <a:solidFill>
              <a:srgbClr val="77B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17" name="Freeform 544"/>
            <p:cNvSpPr>
              <a:spLocks/>
            </p:cNvSpPr>
            <p:nvPr/>
          </p:nvSpPr>
          <p:spPr bwMode="auto">
            <a:xfrm>
              <a:off x="7780338" y="2879726"/>
              <a:ext cx="76200" cy="3175"/>
            </a:xfrm>
            <a:custGeom>
              <a:avLst/>
              <a:gdLst>
                <a:gd name="T0" fmla="*/ 8 w 24"/>
                <a:gd name="T1" fmla="*/ 0 h 1"/>
                <a:gd name="T2" fmla="*/ 24 w 24"/>
                <a:gd name="T3" fmla="*/ 0 h 1"/>
                <a:gd name="T4" fmla="*/ 0 w 24"/>
                <a:gd name="T5" fmla="*/ 1 h 1"/>
                <a:gd name="T6" fmla="*/ 8 w 2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8" y="0"/>
                  </a:moveTo>
                  <a:cubicBezTo>
                    <a:pt x="13" y="0"/>
                    <a:pt x="19" y="0"/>
                    <a:pt x="24" y="0"/>
                  </a:cubicBezTo>
                  <a:cubicBezTo>
                    <a:pt x="16" y="0"/>
                    <a:pt x="9" y="0"/>
                    <a:pt x="0" y="1"/>
                  </a:cubicBezTo>
                  <a:cubicBezTo>
                    <a:pt x="3" y="0"/>
                    <a:pt x="6" y="0"/>
                    <a:pt x="8" y="0"/>
                  </a:cubicBezTo>
                  <a:close/>
                </a:path>
              </a:pathLst>
            </a:custGeom>
            <a:solidFill>
              <a:srgbClr val="D63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sz="1350"/>
            </a:p>
          </p:txBody>
        </p:sp>
        <p:sp>
          <p:nvSpPr>
            <p:cNvPr id="18" name="Freeform 545"/>
            <p:cNvSpPr>
              <a:spLocks/>
            </p:cNvSpPr>
            <p:nvPr/>
          </p:nvSpPr>
          <p:spPr bwMode="auto">
            <a:xfrm>
              <a:off x="7715251" y="3086101"/>
              <a:ext cx="147638" cy="133350"/>
            </a:xfrm>
            <a:custGeom>
              <a:avLst/>
              <a:gdLst>
                <a:gd name="T0" fmla="*/ 46 w 46"/>
                <a:gd name="T1" fmla="*/ 0 h 41"/>
                <a:gd name="T2" fmla="*/ 18 w 46"/>
                <a:gd name="T3" fmla="*/ 41 h 41"/>
                <a:gd name="T4" fmla="*/ 0 w 46"/>
                <a:gd name="T5" fmla="*/ 41 h 41"/>
                <a:gd name="T6" fmla="*/ 29 w 46"/>
                <a:gd name="T7" fmla="*/ 1 h 41"/>
                <a:gd name="T8" fmla="*/ 46 w 4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1">
                  <a:moveTo>
                    <a:pt x="46" y="0"/>
                  </a:moveTo>
                  <a:cubicBezTo>
                    <a:pt x="34" y="1"/>
                    <a:pt x="23" y="17"/>
                    <a:pt x="18" y="41"/>
                  </a:cubicBezTo>
                  <a:cubicBezTo>
                    <a:pt x="12" y="41"/>
                    <a:pt x="6" y="41"/>
                    <a:pt x="0" y="41"/>
                  </a:cubicBezTo>
                  <a:cubicBezTo>
                    <a:pt x="5" y="17"/>
                    <a:pt x="16" y="1"/>
                    <a:pt x="29" y="1"/>
                  </a:cubicBezTo>
                  <a:cubicBezTo>
                    <a:pt x="34" y="1"/>
                    <a:pt x="41" y="1"/>
                    <a:pt x="46" y="0"/>
                  </a:cubicBezTo>
                  <a:close/>
                </a:path>
              </a:pathLst>
            </a:custGeom>
            <a:solidFill>
              <a:srgbClr val="2E4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19" name="Freeform 546"/>
            <p:cNvSpPr>
              <a:spLocks/>
            </p:cNvSpPr>
            <p:nvPr/>
          </p:nvSpPr>
          <p:spPr bwMode="auto">
            <a:xfrm>
              <a:off x="7808913" y="3527426"/>
              <a:ext cx="57150" cy="0"/>
            </a:xfrm>
            <a:custGeom>
              <a:avLst/>
              <a:gdLst>
                <a:gd name="T0" fmla="*/ 17 w 18"/>
                <a:gd name="T1" fmla="*/ 0 w 18"/>
                <a:gd name="T2" fmla="*/ 0 w 18"/>
                <a:gd name="T3" fmla="*/ 18 w 18"/>
                <a:gd name="T4" fmla="*/ 17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8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7" y="0"/>
                  </a:cubicBezTo>
                  <a:close/>
                </a:path>
              </a:pathLst>
            </a:custGeom>
            <a:solidFill>
              <a:srgbClr val="2E4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sz="1350"/>
            </a:p>
          </p:txBody>
        </p:sp>
        <p:sp>
          <p:nvSpPr>
            <p:cNvPr id="20" name="Freeform 547"/>
            <p:cNvSpPr>
              <a:spLocks/>
            </p:cNvSpPr>
            <p:nvPr/>
          </p:nvSpPr>
          <p:spPr bwMode="auto">
            <a:xfrm>
              <a:off x="7808913" y="2879726"/>
              <a:ext cx="254000" cy="857250"/>
            </a:xfrm>
            <a:custGeom>
              <a:avLst/>
              <a:gdLst>
                <a:gd name="T0" fmla="*/ 18 w 79"/>
                <a:gd name="T1" fmla="*/ 264 h 265"/>
                <a:gd name="T2" fmla="*/ 0 w 79"/>
                <a:gd name="T3" fmla="*/ 265 h 265"/>
                <a:gd name="T4" fmla="*/ 61 w 79"/>
                <a:gd name="T5" fmla="*/ 134 h 265"/>
                <a:gd name="T6" fmla="*/ 1 w 79"/>
                <a:gd name="T7" fmla="*/ 0 h 265"/>
                <a:gd name="T8" fmla="*/ 18 w 79"/>
                <a:gd name="T9" fmla="*/ 0 h 265"/>
                <a:gd name="T10" fmla="*/ 79 w 79"/>
                <a:gd name="T11" fmla="*/ 134 h 265"/>
                <a:gd name="T12" fmla="*/ 18 w 79"/>
                <a:gd name="T13" fmla="*/ 26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65">
                  <a:moveTo>
                    <a:pt x="18" y="264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34" y="264"/>
                    <a:pt x="61" y="207"/>
                    <a:pt x="61" y="134"/>
                  </a:cubicBezTo>
                  <a:cubicBezTo>
                    <a:pt x="61" y="61"/>
                    <a:pt x="34" y="1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52" y="1"/>
                    <a:pt x="79" y="61"/>
                    <a:pt x="79" y="134"/>
                  </a:cubicBezTo>
                  <a:cubicBezTo>
                    <a:pt x="78" y="207"/>
                    <a:pt x="51" y="264"/>
                    <a:pt x="18" y="264"/>
                  </a:cubicBezTo>
                  <a:close/>
                </a:path>
              </a:pathLst>
            </a:custGeom>
            <a:solidFill>
              <a:srgbClr val="2E4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21" name="Freeform 548"/>
            <p:cNvSpPr>
              <a:spLocks/>
            </p:cNvSpPr>
            <p:nvPr/>
          </p:nvSpPr>
          <p:spPr bwMode="auto">
            <a:xfrm>
              <a:off x="7805738" y="3733801"/>
              <a:ext cx="60325" cy="3175"/>
            </a:xfrm>
            <a:custGeom>
              <a:avLst/>
              <a:gdLst>
                <a:gd name="T0" fmla="*/ 18 w 19"/>
                <a:gd name="T1" fmla="*/ 0 h 1"/>
                <a:gd name="T2" fmla="*/ 19 w 19"/>
                <a:gd name="T3" fmla="*/ 0 h 1"/>
                <a:gd name="T4" fmla="*/ 1 w 19"/>
                <a:gd name="T5" fmla="*/ 1 h 1"/>
                <a:gd name="T6" fmla="*/ 0 w 19"/>
                <a:gd name="T7" fmla="*/ 1 h 1"/>
                <a:gd name="T8" fmla="*/ 18 w 1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">
                  <a:moveTo>
                    <a:pt x="18" y="0"/>
                  </a:moveTo>
                  <a:cubicBezTo>
                    <a:pt x="18" y="0"/>
                    <a:pt x="19" y="0"/>
                    <a:pt x="19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6" y="1"/>
                    <a:pt x="13" y="0"/>
                    <a:pt x="18" y="0"/>
                  </a:cubicBezTo>
                  <a:close/>
                </a:path>
              </a:pathLst>
            </a:custGeom>
            <a:solidFill>
              <a:srgbClr val="D63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sz="1350"/>
            </a:p>
          </p:txBody>
        </p:sp>
        <p:sp>
          <p:nvSpPr>
            <p:cNvPr id="22" name="Freeform 549"/>
            <p:cNvSpPr>
              <a:spLocks/>
            </p:cNvSpPr>
            <p:nvPr/>
          </p:nvSpPr>
          <p:spPr bwMode="auto">
            <a:xfrm>
              <a:off x="7812088" y="2655888"/>
              <a:ext cx="352425" cy="1304925"/>
            </a:xfrm>
            <a:custGeom>
              <a:avLst/>
              <a:gdLst>
                <a:gd name="T0" fmla="*/ 17 w 110"/>
                <a:gd name="T1" fmla="*/ 402 h 403"/>
                <a:gd name="T2" fmla="*/ 0 w 110"/>
                <a:gd name="T3" fmla="*/ 403 h 403"/>
                <a:gd name="T4" fmla="*/ 92 w 110"/>
                <a:gd name="T5" fmla="*/ 204 h 403"/>
                <a:gd name="T6" fmla="*/ 0 w 110"/>
                <a:gd name="T7" fmla="*/ 0 h 403"/>
                <a:gd name="T8" fmla="*/ 18 w 110"/>
                <a:gd name="T9" fmla="*/ 0 h 403"/>
                <a:gd name="T10" fmla="*/ 109 w 110"/>
                <a:gd name="T11" fmla="*/ 204 h 403"/>
                <a:gd name="T12" fmla="*/ 17 w 110"/>
                <a:gd name="T13" fmla="*/ 40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403">
                  <a:moveTo>
                    <a:pt x="17" y="402"/>
                  </a:moveTo>
                  <a:cubicBezTo>
                    <a:pt x="0" y="403"/>
                    <a:pt x="0" y="403"/>
                    <a:pt x="0" y="403"/>
                  </a:cubicBezTo>
                  <a:cubicBezTo>
                    <a:pt x="50" y="402"/>
                    <a:pt x="91" y="314"/>
                    <a:pt x="92" y="204"/>
                  </a:cubicBezTo>
                  <a:cubicBezTo>
                    <a:pt x="92" y="93"/>
                    <a:pt x="51" y="2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69" y="2"/>
                    <a:pt x="110" y="93"/>
                    <a:pt x="109" y="204"/>
                  </a:cubicBezTo>
                  <a:cubicBezTo>
                    <a:pt x="109" y="314"/>
                    <a:pt x="68" y="402"/>
                    <a:pt x="17" y="402"/>
                  </a:cubicBezTo>
                  <a:close/>
                </a:path>
              </a:pathLst>
            </a:custGeom>
            <a:solidFill>
              <a:srgbClr val="D63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23" name="Freeform 550"/>
            <p:cNvSpPr>
              <a:spLocks/>
            </p:cNvSpPr>
            <p:nvPr/>
          </p:nvSpPr>
          <p:spPr bwMode="auto">
            <a:xfrm>
              <a:off x="7805738" y="3957638"/>
              <a:ext cx="60325" cy="3175"/>
            </a:xfrm>
            <a:custGeom>
              <a:avLst/>
              <a:gdLst>
                <a:gd name="T0" fmla="*/ 18 w 19"/>
                <a:gd name="T1" fmla="*/ 0 h 1"/>
                <a:gd name="T2" fmla="*/ 19 w 19"/>
                <a:gd name="T3" fmla="*/ 0 h 1"/>
                <a:gd name="T4" fmla="*/ 2 w 19"/>
                <a:gd name="T5" fmla="*/ 1 h 1"/>
                <a:gd name="T6" fmla="*/ 0 w 19"/>
                <a:gd name="T7" fmla="*/ 1 h 1"/>
                <a:gd name="T8" fmla="*/ 18 w 1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">
                  <a:moveTo>
                    <a:pt x="18" y="0"/>
                  </a:moveTo>
                  <a:cubicBezTo>
                    <a:pt x="18" y="0"/>
                    <a:pt x="19" y="0"/>
                    <a:pt x="19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5" y="0"/>
                    <a:pt x="12" y="0"/>
                    <a:pt x="18" y="0"/>
                  </a:cubicBezTo>
                  <a:close/>
                </a:path>
              </a:pathLst>
            </a:custGeom>
            <a:solidFill>
              <a:srgbClr val="7BC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sz="1350"/>
            </a:p>
          </p:txBody>
        </p:sp>
        <p:sp>
          <p:nvSpPr>
            <p:cNvPr id="24" name="Freeform 551"/>
            <p:cNvSpPr>
              <a:spLocks/>
            </p:cNvSpPr>
            <p:nvPr/>
          </p:nvSpPr>
          <p:spPr bwMode="auto">
            <a:xfrm>
              <a:off x="7812088" y="2333626"/>
              <a:ext cx="500063" cy="1946275"/>
            </a:xfrm>
            <a:custGeom>
              <a:avLst/>
              <a:gdLst>
                <a:gd name="T0" fmla="*/ 18 w 156"/>
                <a:gd name="T1" fmla="*/ 602 h 602"/>
                <a:gd name="T2" fmla="*/ 0 w 156"/>
                <a:gd name="T3" fmla="*/ 602 h 602"/>
                <a:gd name="T4" fmla="*/ 137 w 156"/>
                <a:gd name="T5" fmla="*/ 306 h 602"/>
                <a:gd name="T6" fmla="*/ 0 w 156"/>
                <a:gd name="T7" fmla="*/ 0 h 602"/>
                <a:gd name="T8" fmla="*/ 18 w 156"/>
                <a:gd name="T9" fmla="*/ 0 h 602"/>
                <a:gd name="T10" fmla="*/ 155 w 156"/>
                <a:gd name="T11" fmla="*/ 306 h 602"/>
                <a:gd name="T12" fmla="*/ 18 w 156"/>
                <a:gd name="T13" fmla="*/ 60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602">
                  <a:moveTo>
                    <a:pt x="18" y="602"/>
                  </a:moveTo>
                  <a:cubicBezTo>
                    <a:pt x="0" y="602"/>
                    <a:pt x="0" y="602"/>
                    <a:pt x="0" y="602"/>
                  </a:cubicBezTo>
                  <a:cubicBezTo>
                    <a:pt x="75" y="602"/>
                    <a:pt x="137" y="470"/>
                    <a:pt x="137" y="306"/>
                  </a:cubicBezTo>
                  <a:cubicBezTo>
                    <a:pt x="138" y="140"/>
                    <a:pt x="77" y="3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95" y="3"/>
                    <a:pt x="156" y="140"/>
                    <a:pt x="155" y="306"/>
                  </a:cubicBezTo>
                  <a:cubicBezTo>
                    <a:pt x="154" y="470"/>
                    <a:pt x="93" y="601"/>
                    <a:pt x="18" y="602"/>
                  </a:cubicBezTo>
                  <a:close/>
                </a:path>
              </a:pathLst>
            </a:custGeom>
            <a:solidFill>
              <a:srgbClr val="7BC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25" name="Freeform 552"/>
            <p:cNvSpPr>
              <a:spLocks/>
            </p:cNvSpPr>
            <p:nvPr/>
          </p:nvSpPr>
          <p:spPr bwMode="auto">
            <a:xfrm>
              <a:off x="7805738" y="4279901"/>
              <a:ext cx="63500" cy="0"/>
            </a:xfrm>
            <a:custGeom>
              <a:avLst/>
              <a:gdLst>
                <a:gd name="T0" fmla="*/ 17 w 20"/>
                <a:gd name="T1" fmla="*/ 20 w 20"/>
                <a:gd name="T2" fmla="*/ 2 w 20"/>
                <a:gd name="T3" fmla="*/ 0 w 20"/>
                <a:gd name="T4" fmla="*/ 17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0">
                  <a:moveTo>
                    <a:pt x="17" y="0"/>
                  </a:moveTo>
                  <a:cubicBezTo>
                    <a:pt x="18" y="0"/>
                    <a:pt x="19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5" y="0"/>
                    <a:pt x="12" y="0"/>
                    <a:pt x="17" y="0"/>
                  </a:cubicBezTo>
                  <a:close/>
                </a:path>
              </a:pathLst>
            </a:custGeom>
            <a:solidFill>
              <a:srgbClr val="77B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sz="1350"/>
            </a:p>
          </p:txBody>
        </p:sp>
        <p:sp>
          <p:nvSpPr>
            <p:cNvPr id="26" name="Freeform 553"/>
            <p:cNvSpPr>
              <a:spLocks/>
            </p:cNvSpPr>
            <p:nvPr/>
          </p:nvSpPr>
          <p:spPr bwMode="auto">
            <a:xfrm>
              <a:off x="7808913" y="3086101"/>
              <a:ext cx="57150" cy="3175"/>
            </a:xfrm>
            <a:custGeom>
              <a:avLst/>
              <a:gdLst>
                <a:gd name="T0" fmla="*/ 0 w 18"/>
                <a:gd name="T1" fmla="*/ 1 h 1"/>
                <a:gd name="T2" fmla="*/ 17 w 18"/>
                <a:gd name="T3" fmla="*/ 0 h 1"/>
                <a:gd name="T4" fmla="*/ 18 w 18"/>
                <a:gd name="T5" fmla="*/ 0 h 1"/>
                <a:gd name="T6" fmla="*/ 0 w 18"/>
                <a:gd name="T7" fmla="*/ 1 h 1"/>
                <a:gd name="T8" fmla="*/ 0 w 18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">
                  <a:moveTo>
                    <a:pt x="0" y="1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D9E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sz="1350"/>
            </a:p>
          </p:txBody>
        </p:sp>
        <p:sp>
          <p:nvSpPr>
            <p:cNvPr id="27" name="Freeform 554"/>
            <p:cNvSpPr>
              <a:spLocks/>
            </p:cNvSpPr>
            <p:nvPr/>
          </p:nvSpPr>
          <p:spPr bwMode="auto">
            <a:xfrm>
              <a:off x="7805738" y="2879726"/>
              <a:ext cx="60325" cy="0"/>
            </a:xfrm>
            <a:custGeom>
              <a:avLst/>
              <a:gdLst>
                <a:gd name="T0" fmla="*/ 0 w 19"/>
                <a:gd name="T1" fmla="*/ 18 w 19"/>
                <a:gd name="T2" fmla="*/ 19 w 19"/>
                <a:gd name="T3" fmla="*/ 2 w 19"/>
                <a:gd name="T4" fmla="*/ 0 w 1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9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E40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sz="1350"/>
            </a:p>
          </p:txBody>
        </p:sp>
        <p:sp>
          <p:nvSpPr>
            <p:cNvPr id="28" name="Freeform 555"/>
            <p:cNvSpPr>
              <a:spLocks/>
            </p:cNvSpPr>
            <p:nvPr/>
          </p:nvSpPr>
          <p:spPr bwMode="auto">
            <a:xfrm>
              <a:off x="7805738" y="2655888"/>
              <a:ext cx="63500" cy="0"/>
            </a:xfrm>
            <a:custGeom>
              <a:avLst/>
              <a:gdLst>
                <a:gd name="T0" fmla="*/ 0 w 20"/>
                <a:gd name="T1" fmla="*/ 18 w 20"/>
                <a:gd name="T2" fmla="*/ 20 w 20"/>
                <a:gd name="T3" fmla="*/ 2 w 20"/>
                <a:gd name="T4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D63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sz="1350"/>
            </a:p>
          </p:txBody>
        </p:sp>
        <p:sp>
          <p:nvSpPr>
            <p:cNvPr id="29" name="Freeform 556"/>
            <p:cNvSpPr>
              <a:spLocks/>
            </p:cNvSpPr>
            <p:nvPr/>
          </p:nvSpPr>
          <p:spPr bwMode="auto">
            <a:xfrm>
              <a:off x="7805738" y="2333626"/>
              <a:ext cx="63500" cy="0"/>
            </a:xfrm>
            <a:custGeom>
              <a:avLst/>
              <a:gdLst>
                <a:gd name="T0" fmla="*/ 0 w 20"/>
                <a:gd name="T1" fmla="*/ 18 w 20"/>
                <a:gd name="T2" fmla="*/ 20 w 20"/>
                <a:gd name="T3" fmla="*/ 2 w 20"/>
                <a:gd name="T4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7BC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sz="1350"/>
            </a:p>
          </p:txBody>
        </p:sp>
        <p:sp>
          <p:nvSpPr>
            <p:cNvPr id="30" name="Freeform 557"/>
            <p:cNvSpPr>
              <a:spLocks/>
            </p:cNvSpPr>
            <p:nvPr/>
          </p:nvSpPr>
          <p:spPr bwMode="auto">
            <a:xfrm>
              <a:off x="7802563" y="2093913"/>
              <a:ext cx="66675" cy="0"/>
            </a:xfrm>
            <a:custGeom>
              <a:avLst/>
              <a:gdLst>
                <a:gd name="T0" fmla="*/ 0 w 21"/>
                <a:gd name="T1" fmla="*/ 18 w 21"/>
                <a:gd name="T2" fmla="*/ 21 w 21"/>
                <a:gd name="T3" fmla="*/ 4 w 21"/>
                <a:gd name="T4" fmla="*/ 0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77B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 sz="1350"/>
            </a:p>
          </p:txBody>
        </p:sp>
        <p:sp>
          <p:nvSpPr>
            <p:cNvPr id="31" name="Freeform 558"/>
            <p:cNvSpPr>
              <a:spLocks/>
            </p:cNvSpPr>
            <p:nvPr/>
          </p:nvSpPr>
          <p:spPr bwMode="auto">
            <a:xfrm>
              <a:off x="7808913" y="3086101"/>
              <a:ext cx="157163" cy="441325"/>
            </a:xfrm>
            <a:custGeom>
              <a:avLst/>
              <a:gdLst>
                <a:gd name="T0" fmla="*/ 18 w 49"/>
                <a:gd name="T1" fmla="*/ 136 h 136"/>
                <a:gd name="T2" fmla="*/ 0 w 49"/>
                <a:gd name="T3" fmla="*/ 136 h 136"/>
                <a:gd name="T4" fmla="*/ 31 w 49"/>
                <a:gd name="T5" fmla="*/ 69 h 136"/>
                <a:gd name="T6" fmla="*/ 0 w 49"/>
                <a:gd name="T7" fmla="*/ 1 h 136"/>
                <a:gd name="T8" fmla="*/ 18 w 49"/>
                <a:gd name="T9" fmla="*/ 0 h 136"/>
                <a:gd name="T10" fmla="*/ 49 w 49"/>
                <a:gd name="T11" fmla="*/ 69 h 136"/>
                <a:gd name="T12" fmla="*/ 18 w 49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36">
                  <a:moveTo>
                    <a:pt x="18" y="136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17" y="136"/>
                    <a:pt x="31" y="106"/>
                    <a:pt x="31" y="69"/>
                  </a:cubicBezTo>
                  <a:cubicBezTo>
                    <a:pt x="31" y="32"/>
                    <a:pt x="17" y="1"/>
                    <a:pt x="0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5" y="1"/>
                    <a:pt x="49" y="32"/>
                    <a:pt x="49" y="69"/>
                  </a:cubicBezTo>
                  <a:cubicBezTo>
                    <a:pt x="49" y="106"/>
                    <a:pt x="35" y="136"/>
                    <a:pt x="18" y="136"/>
                  </a:cubicBezTo>
                  <a:close/>
                </a:path>
              </a:pathLst>
            </a:custGeom>
            <a:solidFill>
              <a:srgbClr val="D9E5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32" name="Freeform 559"/>
            <p:cNvSpPr>
              <a:spLocks/>
            </p:cNvSpPr>
            <p:nvPr/>
          </p:nvSpPr>
          <p:spPr bwMode="auto">
            <a:xfrm>
              <a:off x="7708901" y="3086101"/>
              <a:ext cx="200025" cy="441325"/>
            </a:xfrm>
            <a:custGeom>
              <a:avLst/>
              <a:gdLst>
                <a:gd name="T0" fmla="*/ 31 w 62"/>
                <a:gd name="T1" fmla="*/ 1 h 136"/>
                <a:gd name="T2" fmla="*/ 62 w 62"/>
                <a:gd name="T3" fmla="*/ 69 h 136"/>
                <a:gd name="T4" fmla="*/ 31 w 62"/>
                <a:gd name="T5" fmla="*/ 136 h 136"/>
                <a:gd name="T6" fmla="*/ 0 w 62"/>
                <a:gd name="T7" fmla="*/ 67 h 136"/>
                <a:gd name="T8" fmla="*/ 31 w 62"/>
                <a:gd name="T9" fmla="*/ 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36">
                  <a:moveTo>
                    <a:pt x="31" y="1"/>
                  </a:moveTo>
                  <a:cubicBezTo>
                    <a:pt x="48" y="1"/>
                    <a:pt x="62" y="32"/>
                    <a:pt x="62" y="69"/>
                  </a:cubicBezTo>
                  <a:cubicBezTo>
                    <a:pt x="62" y="107"/>
                    <a:pt x="48" y="136"/>
                    <a:pt x="31" y="136"/>
                  </a:cubicBezTo>
                  <a:cubicBezTo>
                    <a:pt x="13" y="135"/>
                    <a:pt x="0" y="104"/>
                    <a:pt x="0" y="67"/>
                  </a:cubicBezTo>
                  <a:cubicBezTo>
                    <a:pt x="0" y="30"/>
                    <a:pt x="14" y="0"/>
                    <a:pt x="31" y="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B4F1">
                    <a:shade val="30000"/>
                    <a:satMod val="115000"/>
                  </a:srgbClr>
                </a:gs>
                <a:gs pos="50000">
                  <a:srgbClr val="00B4F1">
                    <a:shade val="67500"/>
                    <a:satMod val="115000"/>
                  </a:srgbClr>
                </a:gs>
                <a:gs pos="100000">
                  <a:srgbClr val="00B4F1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33" name="Freeform 560"/>
            <p:cNvSpPr>
              <a:spLocks noEditPoints="1"/>
            </p:cNvSpPr>
            <p:nvPr/>
          </p:nvSpPr>
          <p:spPr bwMode="auto">
            <a:xfrm>
              <a:off x="7612063" y="2876551"/>
              <a:ext cx="392113" cy="863600"/>
            </a:xfrm>
            <a:custGeom>
              <a:avLst/>
              <a:gdLst>
                <a:gd name="T0" fmla="*/ 62 w 122"/>
                <a:gd name="T1" fmla="*/ 1 h 267"/>
                <a:gd name="T2" fmla="*/ 122 w 122"/>
                <a:gd name="T3" fmla="*/ 135 h 267"/>
                <a:gd name="T4" fmla="*/ 60 w 122"/>
                <a:gd name="T5" fmla="*/ 266 h 267"/>
                <a:gd name="T6" fmla="*/ 0 w 122"/>
                <a:gd name="T7" fmla="*/ 131 h 267"/>
                <a:gd name="T8" fmla="*/ 62 w 122"/>
                <a:gd name="T9" fmla="*/ 1 h 267"/>
                <a:gd name="T10" fmla="*/ 61 w 122"/>
                <a:gd name="T11" fmla="*/ 201 h 267"/>
                <a:gd name="T12" fmla="*/ 92 w 122"/>
                <a:gd name="T13" fmla="*/ 134 h 267"/>
                <a:gd name="T14" fmla="*/ 61 w 122"/>
                <a:gd name="T15" fmla="*/ 66 h 267"/>
                <a:gd name="T16" fmla="*/ 30 w 122"/>
                <a:gd name="T17" fmla="*/ 132 h 267"/>
                <a:gd name="T18" fmla="*/ 61 w 122"/>
                <a:gd name="T19" fmla="*/ 20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267">
                  <a:moveTo>
                    <a:pt x="62" y="1"/>
                  </a:moveTo>
                  <a:cubicBezTo>
                    <a:pt x="95" y="2"/>
                    <a:pt x="122" y="62"/>
                    <a:pt x="122" y="135"/>
                  </a:cubicBezTo>
                  <a:cubicBezTo>
                    <a:pt x="122" y="208"/>
                    <a:pt x="94" y="267"/>
                    <a:pt x="60" y="266"/>
                  </a:cubicBezTo>
                  <a:cubicBezTo>
                    <a:pt x="27" y="264"/>
                    <a:pt x="0" y="204"/>
                    <a:pt x="0" y="131"/>
                  </a:cubicBezTo>
                  <a:cubicBezTo>
                    <a:pt x="0" y="58"/>
                    <a:pt x="28" y="0"/>
                    <a:pt x="62" y="1"/>
                  </a:cubicBezTo>
                  <a:close/>
                  <a:moveTo>
                    <a:pt x="61" y="201"/>
                  </a:moveTo>
                  <a:cubicBezTo>
                    <a:pt x="78" y="201"/>
                    <a:pt x="92" y="172"/>
                    <a:pt x="92" y="134"/>
                  </a:cubicBezTo>
                  <a:cubicBezTo>
                    <a:pt x="92" y="97"/>
                    <a:pt x="78" y="66"/>
                    <a:pt x="61" y="66"/>
                  </a:cubicBezTo>
                  <a:cubicBezTo>
                    <a:pt x="44" y="65"/>
                    <a:pt x="30" y="95"/>
                    <a:pt x="30" y="132"/>
                  </a:cubicBezTo>
                  <a:cubicBezTo>
                    <a:pt x="30" y="169"/>
                    <a:pt x="43" y="200"/>
                    <a:pt x="61" y="20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34" name="Freeform 561"/>
            <p:cNvSpPr>
              <a:spLocks noEditPoints="1"/>
            </p:cNvSpPr>
            <p:nvPr/>
          </p:nvSpPr>
          <p:spPr bwMode="auto">
            <a:xfrm>
              <a:off x="7510463" y="2649538"/>
              <a:ext cx="596900" cy="1314450"/>
            </a:xfrm>
            <a:custGeom>
              <a:avLst/>
              <a:gdLst>
                <a:gd name="T0" fmla="*/ 94 w 186"/>
                <a:gd name="T1" fmla="*/ 2 h 406"/>
                <a:gd name="T2" fmla="*/ 186 w 186"/>
                <a:gd name="T3" fmla="*/ 206 h 406"/>
                <a:gd name="T4" fmla="*/ 92 w 186"/>
                <a:gd name="T5" fmla="*/ 405 h 406"/>
                <a:gd name="T6" fmla="*/ 0 w 186"/>
                <a:gd name="T7" fmla="*/ 200 h 406"/>
                <a:gd name="T8" fmla="*/ 94 w 186"/>
                <a:gd name="T9" fmla="*/ 2 h 406"/>
                <a:gd name="T10" fmla="*/ 92 w 186"/>
                <a:gd name="T11" fmla="*/ 336 h 406"/>
                <a:gd name="T12" fmla="*/ 154 w 186"/>
                <a:gd name="T13" fmla="*/ 205 h 406"/>
                <a:gd name="T14" fmla="*/ 94 w 186"/>
                <a:gd name="T15" fmla="*/ 71 h 406"/>
                <a:gd name="T16" fmla="*/ 32 w 186"/>
                <a:gd name="T17" fmla="*/ 201 h 406"/>
                <a:gd name="T18" fmla="*/ 92 w 186"/>
                <a:gd name="T19" fmla="*/ 33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" h="406">
                  <a:moveTo>
                    <a:pt x="94" y="2"/>
                  </a:moveTo>
                  <a:cubicBezTo>
                    <a:pt x="145" y="4"/>
                    <a:pt x="186" y="95"/>
                    <a:pt x="186" y="206"/>
                  </a:cubicBezTo>
                  <a:cubicBezTo>
                    <a:pt x="185" y="318"/>
                    <a:pt x="143" y="406"/>
                    <a:pt x="92" y="405"/>
                  </a:cubicBezTo>
                  <a:cubicBezTo>
                    <a:pt x="41" y="403"/>
                    <a:pt x="0" y="311"/>
                    <a:pt x="0" y="200"/>
                  </a:cubicBezTo>
                  <a:cubicBezTo>
                    <a:pt x="1" y="89"/>
                    <a:pt x="43" y="0"/>
                    <a:pt x="94" y="2"/>
                  </a:cubicBezTo>
                  <a:close/>
                  <a:moveTo>
                    <a:pt x="92" y="336"/>
                  </a:moveTo>
                  <a:cubicBezTo>
                    <a:pt x="126" y="337"/>
                    <a:pt x="154" y="278"/>
                    <a:pt x="154" y="205"/>
                  </a:cubicBezTo>
                  <a:cubicBezTo>
                    <a:pt x="154" y="132"/>
                    <a:pt x="127" y="72"/>
                    <a:pt x="94" y="71"/>
                  </a:cubicBezTo>
                  <a:cubicBezTo>
                    <a:pt x="60" y="70"/>
                    <a:pt x="32" y="128"/>
                    <a:pt x="32" y="201"/>
                  </a:cubicBezTo>
                  <a:cubicBezTo>
                    <a:pt x="32" y="274"/>
                    <a:pt x="59" y="334"/>
                    <a:pt x="92" y="336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35" name="Freeform 562"/>
            <p:cNvSpPr>
              <a:spLocks noEditPoints="1"/>
            </p:cNvSpPr>
            <p:nvPr/>
          </p:nvSpPr>
          <p:spPr bwMode="auto">
            <a:xfrm>
              <a:off x="7362826" y="2327276"/>
              <a:ext cx="892175" cy="1962150"/>
            </a:xfrm>
            <a:custGeom>
              <a:avLst/>
              <a:gdLst>
                <a:gd name="T0" fmla="*/ 140 w 278"/>
                <a:gd name="T1" fmla="*/ 2 h 607"/>
                <a:gd name="T2" fmla="*/ 277 w 278"/>
                <a:gd name="T3" fmla="*/ 308 h 607"/>
                <a:gd name="T4" fmla="*/ 138 w 278"/>
                <a:gd name="T5" fmla="*/ 604 h 607"/>
                <a:gd name="T6" fmla="*/ 0 w 278"/>
                <a:gd name="T7" fmla="*/ 298 h 607"/>
                <a:gd name="T8" fmla="*/ 140 w 278"/>
                <a:gd name="T9" fmla="*/ 2 h 607"/>
                <a:gd name="T10" fmla="*/ 138 w 278"/>
                <a:gd name="T11" fmla="*/ 505 h 607"/>
                <a:gd name="T12" fmla="*/ 232 w 278"/>
                <a:gd name="T13" fmla="*/ 306 h 607"/>
                <a:gd name="T14" fmla="*/ 140 w 278"/>
                <a:gd name="T15" fmla="*/ 102 h 607"/>
                <a:gd name="T16" fmla="*/ 46 w 278"/>
                <a:gd name="T17" fmla="*/ 300 h 607"/>
                <a:gd name="T18" fmla="*/ 138 w 278"/>
                <a:gd name="T19" fmla="*/ 50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607">
                  <a:moveTo>
                    <a:pt x="140" y="2"/>
                  </a:moveTo>
                  <a:cubicBezTo>
                    <a:pt x="217" y="5"/>
                    <a:pt x="278" y="142"/>
                    <a:pt x="277" y="308"/>
                  </a:cubicBezTo>
                  <a:cubicBezTo>
                    <a:pt x="277" y="474"/>
                    <a:pt x="214" y="607"/>
                    <a:pt x="138" y="604"/>
                  </a:cubicBezTo>
                  <a:cubicBezTo>
                    <a:pt x="61" y="601"/>
                    <a:pt x="0" y="464"/>
                    <a:pt x="0" y="298"/>
                  </a:cubicBezTo>
                  <a:cubicBezTo>
                    <a:pt x="1" y="132"/>
                    <a:pt x="64" y="0"/>
                    <a:pt x="140" y="2"/>
                  </a:cubicBezTo>
                  <a:close/>
                  <a:moveTo>
                    <a:pt x="138" y="505"/>
                  </a:moveTo>
                  <a:cubicBezTo>
                    <a:pt x="189" y="506"/>
                    <a:pt x="231" y="418"/>
                    <a:pt x="232" y="306"/>
                  </a:cubicBezTo>
                  <a:cubicBezTo>
                    <a:pt x="232" y="195"/>
                    <a:pt x="191" y="104"/>
                    <a:pt x="140" y="102"/>
                  </a:cubicBezTo>
                  <a:cubicBezTo>
                    <a:pt x="89" y="100"/>
                    <a:pt x="47" y="189"/>
                    <a:pt x="46" y="300"/>
                  </a:cubicBezTo>
                  <a:cubicBezTo>
                    <a:pt x="46" y="411"/>
                    <a:pt x="87" y="503"/>
                    <a:pt x="138" y="50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36" name="Freeform 563"/>
            <p:cNvSpPr>
              <a:spLocks/>
            </p:cNvSpPr>
            <p:nvPr/>
          </p:nvSpPr>
          <p:spPr bwMode="auto">
            <a:xfrm>
              <a:off x="7812088" y="2093913"/>
              <a:ext cx="609600" cy="2425700"/>
            </a:xfrm>
            <a:custGeom>
              <a:avLst/>
              <a:gdLst>
                <a:gd name="T0" fmla="*/ 18 w 190"/>
                <a:gd name="T1" fmla="*/ 750 h 750"/>
                <a:gd name="T2" fmla="*/ 0 w 190"/>
                <a:gd name="T3" fmla="*/ 750 h 750"/>
                <a:gd name="T4" fmla="*/ 172 w 190"/>
                <a:gd name="T5" fmla="*/ 381 h 750"/>
                <a:gd name="T6" fmla="*/ 1 w 190"/>
                <a:gd name="T7" fmla="*/ 0 h 750"/>
                <a:gd name="T8" fmla="*/ 18 w 190"/>
                <a:gd name="T9" fmla="*/ 0 h 750"/>
                <a:gd name="T10" fmla="*/ 189 w 190"/>
                <a:gd name="T11" fmla="*/ 381 h 750"/>
                <a:gd name="T12" fmla="*/ 18 w 190"/>
                <a:gd name="T13" fmla="*/ 75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750">
                  <a:moveTo>
                    <a:pt x="18" y="750"/>
                  </a:moveTo>
                  <a:cubicBezTo>
                    <a:pt x="12" y="750"/>
                    <a:pt x="6" y="750"/>
                    <a:pt x="0" y="750"/>
                  </a:cubicBezTo>
                  <a:cubicBezTo>
                    <a:pt x="94" y="750"/>
                    <a:pt x="171" y="586"/>
                    <a:pt x="172" y="381"/>
                  </a:cubicBezTo>
                  <a:cubicBezTo>
                    <a:pt x="173" y="174"/>
                    <a:pt x="96" y="3"/>
                    <a:pt x="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14" y="3"/>
                    <a:pt x="190" y="174"/>
                    <a:pt x="189" y="381"/>
                  </a:cubicBezTo>
                  <a:cubicBezTo>
                    <a:pt x="189" y="586"/>
                    <a:pt x="112" y="750"/>
                    <a:pt x="18" y="75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  <p:sp>
          <p:nvSpPr>
            <p:cNvPr id="37" name="Freeform 564"/>
            <p:cNvSpPr>
              <a:spLocks noEditPoints="1"/>
            </p:cNvSpPr>
            <p:nvPr/>
          </p:nvSpPr>
          <p:spPr bwMode="auto">
            <a:xfrm>
              <a:off x="7250113" y="2084388"/>
              <a:ext cx="1117600" cy="2447925"/>
            </a:xfrm>
            <a:custGeom>
              <a:avLst/>
              <a:gdLst>
                <a:gd name="T0" fmla="*/ 176 w 348"/>
                <a:gd name="T1" fmla="*/ 3 h 757"/>
                <a:gd name="T2" fmla="*/ 347 w 348"/>
                <a:gd name="T3" fmla="*/ 384 h 757"/>
                <a:gd name="T4" fmla="*/ 172 w 348"/>
                <a:gd name="T5" fmla="*/ 753 h 757"/>
                <a:gd name="T6" fmla="*/ 1 w 348"/>
                <a:gd name="T7" fmla="*/ 372 h 757"/>
                <a:gd name="T8" fmla="*/ 176 w 348"/>
                <a:gd name="T9" fmla="*/ 3 h 757"/>
                <a:gd name="T10" fmla="*/ 173 w 348"/>
                <a:gd name="T11" fmla="*/ 679 h 757"/>
                <a:gd name="T12" fmla="*/ 312 w 348"/>
                <a:gd name="T13" fmla="*/ 383 h 757"/>
                <a:gd name="T14" fmla="*/ 175 w 348"/>
                <a:gd name="T15" fmla="*/ 77 h 757"/>
                <a:gd name="T16" fmla="*/ 35 w 348"/>
                <a:gd name="T17" fmla="*/ 373 h 757"/>
                <a:gd name="T18" fmla="*/ 173 w 348"/>
                <a:gd name="T19" fmla="*/ 679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757">
                  <a:moveTo>
                    <a:pt x="176" y="3"/>
                  </a:moveTo>
                  <a:cubicBezTo>
                    <a:pt x="271" y="6"/>
                    <a:pt x="348" y="177"/>
                    <a:pt x="347" y="384"/>
                  </a:cubicBezTo>
                  <a:cubicBezTo>
                    <a:pt x="346" y="591"/>
                    <a:pt x="268" y="757"/>
                    <a:pt x="172" y="753"/>
                  </a:cubicBezTo>
                  <a:cubicBezTo>
                    <a:pt x="77" y="750"/>
                    <a:pt x="0" y="579"/>
                    <a:pt x="1" y="372"/>
                  </a:cubicBezTo>
                  <a:cubicBezTo>
                    <a:pt x="2" y="165"/>
                    <a:pt x="80" y="0"/>
                    <a:pt x="176" y="3"/>
                  </a:cubicBezTo>
                  <a:close/>
                  <a:moveTo>
                    <a:pt x="173" y="679"/>
                  </a:moveTo>
                  <a:cubicBezTo>
                    <a:pt x="249" y="681"/>
                    <a:pt x="312" y="549"/>
                    <a:pt x="312" y="383"/>
                  </a:cubicBezTo>
                  <a:cubicBezTo>
                    <a:pt x="313" y="217"/>
                    <a:pt x="252" y="80"/>
                    <a:pt x="175" y="77"/>
                  </a:cubicBezTo>
                  <a:cubicBezTo>
                    <a:pt x="99" y="75"/>
                    <a:pt x="36" y="207"/>
                    <a:pt x="35" y="373"/>
                  </a:cubicBezTo>
                  <a:cubicBezTo>
                    <a:pt x="35" y="539"/>
                    <a:pt x="96" y="676"/>
                    <a:pt x="173" y="679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1350"/>
            </a:p>
          </p:txBody>
        </p:sp>
      </p:grpSp>
      <p:grpSp>
        <p:nvGrpSpPr>
          <p:cNvPr id="38" name="Group 21"/>
          <p:cNvGrpSpPr/>
          <p:nvPr/>
        </p:nvGrpSpPr>
        <p:grpSpPr>
          <a:xfrm>
            <a:off x="121024" y="2696578"/>
            <a:ext cx="7830282" cy="2912203"/>
            <a:chOff x="-479433" y="1867134"/>
            <a:chExt cx="9329558" cy="3469807"/>
          </a:xfrm>
        </p:grpSpPr>
        <p:sp>
          <p:nvSpPr>
            <p:cNvPr id="39" name="Freeform 18"/>
            <p:cNvSpPr>
              <a:spLocks noChangeArrowheads="1"/>
            </p:cNvSpPr>
            <p:nvPr/>
          </p:nvSpPr>
          <p:spPr bwMode="auto">
            <a:xfrm rot="12153267">
              <a:off x="1258033" y="1883170"/>
              <a:ext cx="7519057" cy="3438396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40" name="Freeform 19"/>
            <p:cNvSpPr>
              <a:spLocks noChangeArrowheads="1"/>
            </p:cNvSpPr>
            <p:nvPr/>
          </p:nvSpPr>
          <p:spPr bwMode="auto">
            <a:xfrm rot="12153267">
              <a:off x="1177615" y="1867134"/>
              <a:ext cx="7672510" cy="3088191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41" name="Freeform 20"/>
            <p:cNvSpPr>
              <a:spLocks noChangeArrowheads="1"/>
            </p:cNvSpPr>
            <p:nvPr/>
          </p:nvSpPr>
          <p:spPr bwMode="auto">
            <a:xfrm rot="12153267">
              <a:off x="1156699" y="1898545"/>
              <a:ext cx="7519057" cy="3438396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42" name="Freeform 21"/>
            <p:cNvSpPr>
              <a:spLocks noChangeArrowheads="1"/>
            </p:cNvSpPr>
            <p:nvPr/>
          </p:nvSpPr>
          <p:spPr bwMode="auto">
            <a:xfrm rot="12153267">
              <a:off x="1078317" y="1888490"/>
              <a:ext cx="7672510" cy="3098797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43" name="Freeform 22"/>
            <p:cNvSpPr>
              <a:spLocks noChangeArrowheads="1"/>
            </p:cNvSpPr>
            <p:nvPr/>
          </p:nvSpPr>
          <p:spPr bwMode="auto">
            <a:xfrm rot="12153267">
              <a:off x="-253847" y="3076961"/>
              <a:ext cx="2170223" cy="154940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44" name="Freeform 23"/>
            <p:cNvSpPr>
              <a:spLocks noChangeArrowheads="1"/>
            </p:cNvSpPr>
            <p:nvPr/>
          </p:nvSpPr>
          <p:spPr bwMode="auto">
            <a:xfrm rot="12153267">
              <a:off x="-479433" y="2386185"/>
              <a:ext cx="2663452" cy="1029392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rgbClr val="00B4F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</p:grpSp>
      <p:sp>
        <p:nvSpPr>
          <p:cNvPr id="45" name="Title 1"/>
          <p:cNvSpPr txBox="1">
            <a:spLocks/>
          </p:cNvSpPr>
          <p:nvPr/>
        </p:nvSpPr>
        <p:spPr>
          <a:xfrm>
            <a:off x="1831488" y="3789025"/>
            <a:ext cx="6164388" cy="52206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50" b="1" spc="38" dirty="0" smtClean="0">
                <a:ln w="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will we learn today?</a:t>
            </a:r>
            <a:endParaRPr lang="en-US" sz="4950" b="1" spc="38" dirty="0">
              <a:ln w="0"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46" name="Group 61"/>
          <p:cNvGrpSpPr/>
          <p:nvPr/>
        </p:nvGrpSpPr>
        <p:grpSpPr>
          <a:xfrm rot="12305475">
            <a:off x="6372478" y="4862113"/>
            <a:ext cx="1836087" cy="990484"/>
            <a:chOff x="12124791" y="3770786"/>
            <a:chExt cx="3478984" cy="1689710"/>
          </a:xfrm>
        </p:grpSpPr>
        <p:sp>
          <p:nvSpPr>
            <p:cNvPr id="47" name="Freeform 18"/>
            <p:cNvSpPr>
              <a:spLocks noChangeArrowheads="1"/>
            </p:cNvSpPr>
            <p:nvPr/>
          </p:nvSpPr>
          <p:spPr bwMode="auto">
            <a:xfrm>
              <a:off x="12124793" y="4118666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48" name="Freeform 19"/>
            <p:cNvSpPr>
              <a:spLocks noChangeArrowheads="1"/>
            </p:cNvSpPr>
            <p:nvPr/>
          </p:nvSpPr>
          <p:spPr bwMode="auto">
            <a:xfrm>
              <a:off x="12124791" y="4255333"/>
              <a:ext cx="2899153" cy="1205163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49" name="Freeform 20"/>
            <p:cNvSpPr>
              <a:spLocks noChangeArrowheads="1"/>
            </p:cNvSpPr>
            <p:nvPr/>
          </p:nvSpPr>
          <p:spPr bwMode="auto">
            <a:xfrm>
              <a:off x="12157926" y="4097957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50" name="Freeform 21"/>
            <p:cNvSpPr>
              <a:spLocks noChangeArrowheads="1"/>
            </p:cNvSpPr>
            <p:nvPr/>
          </p:nvSpPr>
          <p:spPr bwMode="auto">
            <a:xfrm>
              <a:off x="12157924" y="4234626"/>
              <a:ext cx="2899153" cy="1209302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51" name="Freeform 22"/>
            <p:cNvSpPr>
              <a:spLocks noChangeArrowheads="1"/>
            </p:cNvSpPr>
            <p:nvPr/>
          </p:nvSpPr>
          <p:spPr bwMode="auto">
            <a:xfrm>
              <a:off x="14560081" y="3770786"/>
              <a:ext cx="820046" cy="60465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 fontScale="92500" lnSpcReduction="10000"/>
            </a:bodyPr>
            <a:lstStyle/>
            <a:p>
              <a:endParaRPr lang="en-US" sz="1350"/>
            </a:p>
          </p:txBody>
        </p:sp>
        <p:sp>
          <p:nvSpPr>
            <p:cNvPr id="52" name="Freeform 23"/>
            <p:cNvSpPr>
              <a:spLocks noChangeArrowheads="1"/>
            </p:cNvSpPr>
            <p:nvPr/>
          </p:nvSpPr>
          <p:spPr bwMode="auto">
            <a:xfrm>
              <a:off x="14597357" y="4218063"/>
              <a:ext cx="1006418" cy="401719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 fontScale="32500" lnSpcReduction="20000"/>
            </a:bodyPr>
            <a:lstStyle/>
            <a:p>
              <a:endParaRPr lang="en-US" sz="1350"/>
            </a:p>
          </p:txBody>
        </p:sp>
      </p:grpSp>
      <p:grpSp>
        <p:nvGrpSpPr>
          <p:cNvPr id="53" name="Group 75"/>
          <p:cNvGrpSpPr/>
          <p:nvPr/>
        </p:nvGrpSpPr>
        <p:grpSpPr>
          <a:xfrm rot="12305475">
            <a:off x="5688023" y="2378442"/>
            <a:ext cx="1836087" cy="990484"/>
            <a:chOff x="12124791" y="3770786"/>
            <a:chExt cx="3478984" cy="1689710"/>
          </a:xfrm>
        </p:grpSpPr>
        <p:sp>
          <p:nvSpPr>
            <p:cNvPr id="54" name="Freeform 18"/>
            <p:cNvSpPr>
              <a:spLocks noChangeArrowheads="1"/>
            </p:cNvSpPr>
            <p:nvPr/>
          </p:nvSpPr>
          <p:spPr bwMode="auto">
            <a:xfrm>
              <a:off x="12124793" y="4118666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55" name="Freeform 19"/>
            <p:cNvSpPr>
              <a:spLocks noChangeArrowheads="1"/>
            </p:cNvSpPr>
            <p:nvPr/>
          </p:nvSpPr>
          <p:spPr bwMode="auto">
            <a:xfrm>
              <a:off x="12124791" y="4255333"/>
              <a:ext cx="2899153" cy="1205163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56" name="Freeform 20"/>
            <p:cNvSpPr>
              <a:spLocks noChangeArrowheads="1"/>
            </p:cNvSpPr>
            <p:nvPr/>
          </p:nvSpPr>
          <p:spPr bwMode="auto">
            <a:xfrm>
              <a:off x="12157926" y="4097957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57" name="Freeform 21"/>
            <p:cNvSpPr>
              <a:spLocks noChangeArrowheads="1"/>
            </p:cNvSpPr>
            <p:nvPr/>
          </p:nvSpPr>
          <p:spPr bwMode="auto">
            <a:xfrm>
              <a:off x="12157924" y="4234626"/>
              <a:ext cx="2899153" cy="1209302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58" name="Freeform 22"/>
            <p:cNvSpPr>
              <a:spLocks noChangeArrowheads="1"/>
            </p:cNvSpPr>
            <p:nvPr/>
          </p:nvSpPr>
          <p:spPr bwMode="auto">
            <a:xfrm>
              <a:off x="14560081" y="3770786"/>
              <a:ext cx="820046" cy="60465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 fontScale="92500" lnSpcReduction="10000"/>
            </a:bodyPr>
            <a:lstStyle/>
            <a:p>
              <a:endParaRPr lang="en-US" sz="1350"/>
            </a:p>
          </p:txBody>
        </p:sp>
        <p:sp>
          <p:nvSpPr>
            <p:cNvPr id="59" name="Freeform 23"/>
            <p:cNvSpPr>
              <a:spLocks noChangeArrowheads="1"/>
            </p:cNvSpPr>
            <p:nvPr/>
          </p:nvSpPr>
          <p:spPr bwMode="auto">
            <a:xfrm>
              <a:off x="14597357" y="4218063"/>
              <a:ext cx="1006418" cy="401719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 fontScale="32500" lnSpcReduction="20000"/>
            </a:bodyPr>
            <a:lstStyle/>
            <a:p>
              <a:endParaRPr lang="en-US" sz="1350"/>
            </a:p>
          </p:txBody>
        </p:sp>
      </p:grpSp>
      <p:grpSp>
        <p:nvGrpSpPr>
          <p:cNvPr id="60" name="Group 82"/>
          <p:cNvGrpSpPr/>
          <p:nvPr/>
        </p:nvGrpSpPr>
        <p:grpSpPr>
          <a:xfrm rot="12305475">
            <a:off x="5744500" y="5638009"/>
            <a:ext cx="1836087" cy="990484"/>
            <a:chOff x="12124791" y="3770786"/>
            <a:chExt cx="3478984" cy="1689710"/>
          </a:xfrm>
        </p:grpSpPr>
        <p:sp>
          <p:nvSpPr>
            <p:cNvPr id="61" name="Freeform 18"/>
            <p:cNvSpPr>
              <a:spLocks noChangeArrowheads="1"/>
            </p:cNvSpPr>
            <p:nvPr/>
          </p:nvSpPr>
          <p:spPr bwMode="auto">
            <a:xfrm>
              <a:off x="12124793" y="4118666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62" name="Freeform 19"/>
            <p:cNvSpPr>
              <a:spLocks noChangeArrowheads="1"/>
            </p:cNvSpPr>
            <p:nvPr/>
          </p:nvSpPr>
          <p:spPr bwMode="auto">
            <a:xfrm>
              <a:off x="12124791" y="4255333"/>
              <a:ext cx="2899153" cy="1205163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63" name="Freeform 20"/>
            <p:cNvSpPr>
              <a:spLocks noChangeArrowheads="1"/>
            </p:cNvSpPr>
            <p:nvPr/>
          </p:nvSpPr>
          <p:spPr bwMode="auto">
            <a:xfrm>
              <a:off x="12157926" y="4097957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64" name="Freeform 21"/>
            <p:cNvSpPr>
              <a:spLocks noChangeArrowheads="1"/>
            </p:cNvSpPr>
            <p:nvPr/>
          </p:nvSpPr>
          <p:spPr bwMode="auto">
            <a:xfrm>
              <a:off x="12157924" y="4234626"/>
              <a:ext cx="2899153" cy="1209302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65" name="Freeform 22"/>
            <p:cNvSpPr>
              <a:spLocks noChangeArrowheads="1"/>
            </p:cNvSpPr>
            <p:nvPr/>
          </p:nvSpPr>
          <p:spPr bwMode="auto">
            <a:xfrm>
              <a:off x="14560081" y="3770786"/>
              <a:ext cx="820046" cy="60465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 fontScale="92500" lnSpcReduction="10000"/>
            </a:bodyPr>
            <a:lstStyle/>
            <a:p>
              <a:endParaRPr lang="en-US" sz="1350"/>
            </a:p>
          </p:txBody>
        </p:sp>
        <p:sp>
          <p:nvSpPr>
            <p:cNvPr id="66" name="Freeform 23"/>
            <p:cNvSpPr>
              <a:spLocks noChangeArrowheads="1"/>
            </p:cNvSpPr>
            <p:nvPr/>
          </p:nvSpPr>
          <p:spPr bwMode="auto">
            <a:xfrm>
              <a:off x="14597357" y="4218063"/>
              <a:ext cx="1006418" cy="401719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 fontScale="32500" lnSpcReduction="20000"/>
            </a:bodyPr>
            <a:lstStyle/>
            <a:p>
              <a:endParaRPr lang="en-US" sz="1350"/>
            </a:p>
          </p:txBody>
        </p:sp>
      </p:grpSp>
      <p:grpSp>
        <p:nvGrpSpPr>
          <p:cNvPr id="67" name="Group 89"/>
          <p:cNvGrpSpPr/>
          <p:nvPr/>
        </p:nvGrpSpPr>
        <p:grpSpPr>
          <a:xfrm rot="12305475">
            <a:off x="6560737" y="1677850"/>
            <a:ext cx="1836087" cy="990484"/>
            <a:chOff x="12124791" y="3770786"/>
            <a:chExt cx="3478984" cy="1689710"/>
          </a:xfrm>
        </p:grpSpPr>
        <p:sp>
          <p:nvSpPr>
            <p:cNvPr id="68" name="Freeform 18"/>
            <p:cNvSpPr>
              <a:spLocks noChangeArrowheads="1"/>
            </p:cNvSpPr>
            <p:nvPr/>
          </p:nvSpPr>
          <p:spPr bwMode="auto">
            <a:xfrm>
              <a:off x="12124793" y="4118666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69" name="Freeform 19"/>
            <p:cNvSpPr>
              <a:spLocks noChangeArrowheads="1"/>
            </p:cNvSpPr>
            <p:nvPr/>
          </p:nvSpPr>
          <p:spPr bwMode="auto">
            <a:xfrm>
              <a:off x="12124791" y="4255333"/>
              <a:ext cx="2899153" cy="1205163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70" name="Freeform 20"/>
            <p:cNvSpPr>
              <a:spLocks noChangeArrowheads="1"/>
            </p:cNvSpPr>
            <p:nvPr/>
          </p:nvSpPr>
          <p:spPr bwMode="auto">
            <a:xfrm>
              <a:off x="12157926" y="4097957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71" name="Freeform 21"/>
            <p:cNvSpPr>
              <a:spLocks noChangeArrowheads="1"/>
            </p:cNvSpPr>
            <p:nvPr/>
          </p:nvSpPr>
          <p:spPr bwMode="auto">
            <a:xfrm>
              <a:off x="12157924" y="4234626"/>
              <a:ext cx="2899153" cy="1209302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/>
            </a:bodyPr>
            <a:lstStyle/>
            <a:p>
              <a:endParaRPr lang="en-US" sz="1350"/>
            </a:p>
          </p:txBody>
        </p:sp>
        <p:sp>
          <p:nvSpPr>
            <p:cNvPr id="72" name="Freeform 22"/>
            <p:cNvSpPr>
              <a:spLocks noChangeArrowheads="1"/>
            </p:cNvSpPr>
            <p:nvPr/>
          </p:nvSpPr>
          <p:spPr bwMode="auto">
            <a:xfrm>
              <a:off x="14560081" y="3770786"/>
              <a:ext cx="820046" cy="60465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 fontScale="92500" lnSpcReduction="10000"/>
            </a:bodyPr>
            <a:lstStyle/>
            <a:p>
              <a:endParaRPr lang="en-US" sz="1350"/>
            </a:p>
          </p:txBody>
        </p:sp>
        <p:sp>
          <p:nvSpPr>
            <p:cNvPr id="73" name="Freeform 23"/>
            <p:cNvSpPr>
              <a:spLocks noChangeArrowheads="1"/>
            </p:cNvSpPr>
            <p:nvPr/>
          </p:nvSpPr>
          <p:spPr bwMode="auto">
            <a:xfrm>
              <a:off x="14597357" y="4218063"/>
              <a:ext cx="1006418" cy="401719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82817" tIns="91409" rIns="182817" bIns="91409" anchor="ctr">
              <a:normAutofit fontScale="32500" lnSpcReduction="20000"/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25940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2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2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8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0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2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13333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3333">
                                          <p:cBhvr additive="base">
                                            <p:cTn id="35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3333">
                                          <p:cBhvr additive="base">
                                            <p:cTn id="36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 p14:presetBounceEnd="13333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3333">
                                          <p:cBhvr additive="base">
                                            <p:cTn id="3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3333">
                                          <p:cBhvr additive="base">
                                            <p:cTn id="4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uild="p"/>
          <p:bldP spid="4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2" presetClass="emph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" dur="7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" dur="140" fill="hold">
                                              <p:stCondLst>
                                                <p:cond delay="14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" dur="140" fill="hold">
                                              <p:stCondLst>
                                                <p:cond delay="28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" dur="140" fill="hold">
                                              <p:stCondLst>
                                                <p:cond delay="42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0" dur="140" fill="hold">
                                              <p:stCondLst>
                                                <p:cond delay="56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32" presetClass="emph" presetSubtype="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8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0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2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build="p"/>
          <p:bldP spid="45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string is just a series of characters. </a:t>
            </a:r>
            <a:r>
              <a:rPr lang="en-US" sz="2000" dirty="0" smtClean="0"/>
              <a:t>Strings </a:t>
            </a:r>
            <a:r>
              <a:rPr lang="en-US" sz="2000" dirty="0"/>
              <a:t>can be created with single- or double-quotes: ' or ", like so:</a:t>
            </a:r>
            <a:endParaRPr lang="es-ES" sz="2000" dirty="0"/>
          </a:p>
          <a:p>
            <a:pPr lvl="5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"This is a string."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5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'This is also a string.'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the addition operator + to concatenate (join together) strings:</a:t>
            </a:r>
            <a:endParaRPr lang="es-ES" sz="2000" dirty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"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 is " + "a string."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also substitute values into strings with the format() method:</a:t>
            </a:r>
            <a:endParaRPr lang="es-ES" sz="2000" dirty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"{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0}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 Big {1}".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(“Master", “Data")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treat strings like a list of characters, if you want. This selects the first character in the sentence (sentences are 0-indexed):</a:t>
            </a:r>
            <a:endParaRPr lang="es-ES" sz="2000" dirty="0"/>
          </a:p>
          <a:p>
            <a:pPr marL="2687638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“Data science"[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48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28" y="3373558"/>
            <a:ext cx="2796813" cy="749429"/>
          </a:xfrm>
          <a:prstGeom prst="rect">
            <a:avLst/>
          </a:prstGeom>
        </p:spPr>
      </p:pic>
      <p:grpSp>
        <p:nvGrpSpPr>
          <p:cNvPr id="88" name="Group 38"/>
          <p:cNvGrpSpPr/>
          <p:nvPr/>
        </p:nvGrpSpPr>
        <p:grpSpPr>
          <a:xfrm>
            <a:off x="377213" y="2079256"/>
            <a:ext cx="2357593" cy="570440"/>
            <a:chOff x="5219477" y="995322"/>
            <a:chExt cx="6261323" cy="1514980"/>
          </a:xfrm>
        </p:grpSpPr>
        <p:sp>
          <p:nvSpPr>
            <p:cNvPr id="89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91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92" y="1988558"/>
            <a:ext cx="2796813" cy="749429"/>
          </a:xfrm>
          <a:prstGeom prst="rect">
            <a:avLst/>
          </a:prstGeom>
        </p:spPr>
      </p:pic>
      <p:grpSp>
        <p:nvGrpSpPr>
          <p:cNvPr id="92" name="Group 42"/>
          <p:cNvGrpSpPr/>
          <p:nvPr/>
        </p:nvGrpSpPr>
        <p:grpSpPr>
          <a:xfrm>
            <a:off x="2077452" y="2072854"/>
            <a:ext cx="2357593" cy="570440"/>
            <a:chOff x="5342415" y="977137"/>
            <a:chExt cx="6261323" cy="1514980"/>
          </a:xfrm>
        </p:grpSpPr>
        <p:grpSp>
          <p:nvGrpSpPr>
            <p:cNvPr id="93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95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94" name="TextBox 41"/>
            <p:cNvSpPr txBox="1"/>
            <p:nvPr/>
          </p:nvSpPr>
          <p:spPr>
            <a:xfrm>
              <a:off x="6432456" y="1220518"/>
              <a:ext cx="4435795" cy="106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50000"/>
                    </a:schemeClr>
                  </a:solidFill>
                </a:rPr>
                <a:t>BOOLEANS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7" name="Group 11"/>
          <p:cNvGrpSpPr/>
          <p:nvPr/>
        </p:nvGrpSpPr>
        <p:grpSpPr>
          <a:xfrm>
            <a:off x="324898" y="2012870"/>
            <a:ext cx="2156661" cy="676838"/>
            <a:chOff x="1690777" y="2053087"/>
            <a:chExt cx="3700733" cy="1449238"/>
          </a:xfrm>
          <a:effectLst/>
        </p:grpSpPr>
        <p:sp>
          <p:nvSpPr>
            <p:cNvPr id="98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1">
                    <a:shade val="30000"/>
                    <a:satMod val="115000"/>
                    <a:lumMod val="76000"/>
                    <a:lumOff val="24000"/>
                  </a:schemeClr>
                </a:gs>
                <a:gs pos="0">
                  <a:schemeClr val="accent1">
                    <a:shade val="67500"/>
                    <a:satMod val="115000"/>
                    <a:lumMod val="77000"/>
                    <a:lumOff val="23000"/>
                  </a:schemeClr>
                </a:gs>
                <a:gs pos="100000">
                  <a:schemeClr val="accent1">
                    <a:shade val="100000"/>
                    <a:satMod val="115000"/>
                    <a:lumMod val="72000"/>
                  </a:schemeClr>
                </a:gs>
                <a:gs pos="94000">
                  <a:schemeClr val="accent1">
                    <a:shade val="100000"/>
                    <a:satMod val="115000"/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1" name="Group 30"/>
          <p:cNvGrpSpPr/>
          <p:nvPr/>
        </p:nvGrpSpPr>
        <p:grpSpPr>
          <a:xfrm>
            <a:off x="385811" y="2016153"/>
            <a:ext cx="397860" cy="646331"/>
            <a:chOff x="1205155" y="850132"/>
            <a:chExt cx="1056641" cy="1716531"/>
          </a:xfrm>
        </p:grpSpPr>
        <p:sp>
          <p:nvSpPr>
            <p:cNvPr id="102" name="TextBox 21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03" name="Straight Connector 23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90"/>
          <p:cNvGrpSpPr/>
          <p:nvPr/>
        </p:nvGrpSpPr>
        <p:grpSpPr>
          <a:xfrm>
            <a:off x="365500" y="4937149"/>
            <a:ext cx="2357593" cy="570440"/>
            <a:chOff x="5219477" y="995322"/>
            <a:chExt cx="6261323" cy="1514980"/>
          </a:xfrm>
        </p:grpSpPr>
        <p:sp>
          <p:nvSpPr>
            <p:cNvPr id="106" name="Freeform: Shape 9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Freeform: Shape 9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8" name="Picture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54" y="4852764"/>
            <a:ext cx="2796813" cy="749429"/>
          </a:xfrm>
          <a:prstGeom prst="rect">
            <a:avLst/>
          </a:prstGeom>
        </p:spPr>
      </p:pic>
      <p:grpSp>
        <p:nvGrpSpPr>
          <p:cNvPr id="109" name="Group 94"/>
          <p:cNvGrpSpPr/>
          <p:nvPr/>
        </p:nvGrpSpPr>
        <p:grpSpPr>
          <a:xfrm>
            <a:off x="2095231" y="4893873"/>
            <a:ext cx="2357593" cy="646331"/>
            <a:chOff x="5342415" y="857554"/>
            <a:chExt cx="6261323" cy="1716532"/>
          </a:xfrm>
        </p:grpSpPr>
        <p:grpSp>
          <p:nvGrpSpPr>
            <p:cNvPr id="110" name="Group 95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112" name="Freeform: Shape 97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Freeform: Shape 98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1" name="TextBox 96"/>
            <p:cNvSpPr txBox="1"/>
            <p:nvPr/>
          </p:nvSpPr>
          <p:spPr>
            <a:xfrm>
              <a:off x="6618187" y="857554"/>
              <a:ext cx="4452548" cy="171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50000"/>
                    </a:schemeClr>
                  </a:solidFill>
                </a:rPr>
                <a:t>INTEGERS AND FLOATS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14" name="Group 99"/>
          <p:cNvGrpSpPr/>
          <p:nvPr/>
        </p:nvGrpSpPr>
        <p:grpSpPr>
          <a:xfrm>
            <a:off x="347134" y="4872054"/>
            <a:ext cx="2156661" cy="676838"/>
            <a:chOff x="1690777" y="2053087"/>
            <a:chExt cx="3700733" cy="1449238"/>
          </a:xfrm>
          <a:effectLst/>
        </p:grpSpPr>
        <p:sp>
          <p:nvSpPr>
            <p:cNvPr id="115" name="Freeform: Shape 100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Freeform: Shape 101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Freeform: Shape 102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2">
                    <a:lumMod val="76000"/>
                    <a:lumOff val="24000"/>
                  </a:schemeClr>
                </a:gs>
                <a:gs pos="0">
                  <a:schemeClr val="accent2">
                    <a:lumMod val="76000"/>
                    <a:lumOff val="24000"/>
                  </a:schemeClr>
                </a:gs>
                <a:gs pos="100000">
                  <a:schemeClr val="accent2">
                    <a:lumMod val="72000"/>
                  </a:schemeClr>
                </a:gs>
                <a:gs pos="94000">
                  <a:schemeClr val="accent2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03"/>
          <p:cNvGrpSpPr/>
          <p:nvPr/>
        </p:nvGrpSpPr>
        <p:grpSpPr>
          <a:xfrm>
            <a:off x="410597" y="4893874"/>
            <a:ext cx="397860" cy="646331"/>
            <a:chOff x="1205155" y="906348"/>
            <a:chExt cx="1056641" cy="1716531"/>
          </a:xfrm>
        </p:grpSpPr>
        <p:sp>
          <p:nvSpPr>
            <p:cNvPr id="119" name="TextBox 104"/>
            <p:cNvSpPr txBox="1"/>
            <p:nvPr/>
          </p:nvSpPr>
          <p:spPr>
            <a:xfrm>
              <a:off x="1205155" y="906348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120" name="Straight Connector 105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07"/>
          <p:cNvGrpSpPr/>
          <p:nvPr/>
        </p:nvGrpSpPr>
        <p:grpSpPr>
          <a:xfrm rot="10800000">
            <a:off x="2051703" y="3463473"/>
            <a:ext cx="2357593" cy="570440"/>
            <a:chOff x="5219477" y="995322"/>
            <a:chExt cx="6261323" cy="1514980"/>
          </a:xfrm>
        </p:grpSpPr>
        <p:sp>
          <p:nvSpPr>
            <p:cNvPr id="123" name="Freeform: Shape 108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Freeform: Shape 109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5" name="Group 1"/>
          <p:cNvGrpSpPr/>
          <p:nvPr/>
        </p:nvGrpSpPr>
        <p:grpSpPr>
          <a:xfrm>
            <a:off x="324898" y="3457618"/>
            <a:ext cx="2357593" cy="570440"/>
            <a:chOff x="1848457" y="2288831"/>
            <a:chExt cx="4647000" cy="1124381"/>
          </a:xfrm>
        </p:grpSpPr>
        <p:grpSp>
          <p:nvGrpSpPr>
            <p:cNvPr id="126" name="Group 111"/>
            <p:cNvGrpSpPr/>
            <p:nvPr/>
          </p:nvGrpSpPr>
          <p:grpSpPr>
            <a:xfrm rot="10800000">
              <a:off x="1848457" y="2288831"/>
              <a:ext cx="4647000" cy="1124381"/>
              <a:chOff x="5219477" y="995322"/>
              <a:chExt cx="6261323" cy="1514980"/>
            </a:xfrm>
          </p:grpSpPr>
          <p:sp>
            <p:nvSpPr>
              <p:cNvPr id="128" name="Freeform: Shape 113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Freeform: Shape 114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7" name="TextBox 112"/>
            <p:cNvSpPr txBox="1"/>
            <p:nvPr/>
          </p:nvSpPr>
          <p:spPr>
            <a:xfrm>
              <a:off x="2385980" y="2417461"/>
              <a:ext cx="3541334" cy="78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>
                      <a:lumMod val="50000"/>
                    </a:schemeClr>
                  </a:solidFill>
                </a:rPr>
                <a:t>STRINGS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30" name="Group 115"/>
          <p:cNvGrpSpPr/>
          <p:nvPr/>
        </p:nvGrpSpPr>
        <p:grpSpPr>
          <a:xfrm rot="10800000">
            <a:off x="2277812" y="3400803"/>
            <a:ext cx="2156661" cy="676838"/>
            <a:chOff x="1690777" y="2053087"/>
            <a:chExt cx="3700733" cy="1449238"/>
          </a:xfrm>
          <a:effectLst/>
        </p:grpSpPr>
        <p:sp>
          <p:nvSpPr>
            <p:cNvPr id="131" name="Freeform: Shape 11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2" name="Freeform: Shape 11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3" name="Freeform: Shape 11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6000"/>
                    <a:lumOff val="24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4" name="Group 119"/>
          <p:cNvGrpSpPr/>
          <p:nvPr/>
        </p:nvGrpSpPr>
        <p:grpSpPr>
          <a:xfrm>
            <a:off x="3944687" y="3426735"/>
            <a:ext cx="425402" cy="646331"/>
            <a:chOff x="5293951" y="1028516"/>
            <a:chExt cx="1129787" cy="1716529"/>
          </a:xfrm>
        </p:grpSpPr>
        <p:sp>
          <p:nvSpPr>
            <p:cNvPr id="135" name="TextBox 120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6">
                      <a:lumMod val="50000"/>
                    </a:schemeClr>
                  </a:solidFill>
                </a:rPr>
                <a:t>2</a:t>
              </a:r>
            </a:p>
          </p:txBody>
        </p:sp>
        <p:cxnSp>
          <p:nvCxnSpPr>
            <p:cNvPr id="136" name="Straight Connector 121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70"/>
          <p:cNvGrpSpPr/>
          <p:nvPr/>
        </p:nvGrpSpPr>
        <p:grpSpPr>
          <a:xfrm rot="10800000">
            <a:off x="6485963" y="2087320"/>
            <a:ext cx="2357593" cy="570440"/>
            <a:chOff x="5219477" y="995322"/>
            <a:chExt cx="6261323" cy="1514980"/>
          </a:xfrm>
        </p:grpSpPr>
        <p:sp>
          <p:nvSpPr>
            <p:cNvPr id="139" name="Freeform: Shape 7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0" name="Freeform: Shape 7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6" name="Group 78"/>
          <p:cNvGrpSpPr/>
          <p:nvPr/>
        </p:nvGrpSpPr>
        <p:grpSpPr>
          <a:xfrm rot="10800000">
            <a:off x="6712072" y="2024651"/>
            <a:ext cx="2156661" cy="676838"/>
            <a:chOff x="1690777" y="2053087"/>
            <a:chExt cx="3700733" cy="1449238"/>
          </a:xfrm>
          <a:effectLst/>
        </p:grpSpPr>
        <p:sp>
          <p:nvSpPr>
            <p:cNvPr id="147" name="Freeform: Shape 7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: Shape 8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Freeform: Shape 8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4">
                    <a:lumMod val="76000"/>
                    <a:lumOff val="24000"/>
                  </a:schemeClr>
                </a:gs>
                <a:gs pos="0">
                  <a:schemeClr val="accent4">
                    <a:lumMod val="76000"/>
                    <a:lumOff val="24000"/>
                  </a:schemeClr>
                </a:gs>
                <a:gs pos="100000">
                  <a:schemeClr val="accent4">
                    <a:lumMod val="72000"/>
                  </a:schemeClr>
                </a:gs>
                <a:gs pos="94000">
                  <a:schemeClr val="accent4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0" name="Group 82"/>
          <p:cNvGrpSpPr/>
          <p:nvPr/>
        </p:nvGrpSpPr>
        <p:grpSpPr>
          <a:xfrm>
            <a:off x="8359313" y="2069996"/>
            <a:ext cx="425402" cy="646331"/>
            <a:chOff x="5293951" y="1028516"/>
            <a:chExt cx="1129787" cy="1716529"/>
          </a:xfrm>
        </p:grpSpPr>
        <p:sp>
          <p:nvSpPr>
            <p:cNvPr id="151" name="TextBox 8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  <a:endParaRPr lang="en-US" sz="36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152" name="Straight Connector 8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86"/>
          <p:cNvGrpSpPr/>
          <p:nvPr/>
        </p:nvGrpSpPr>
        <p:grpSpPr>
          <a:xfrm>
            <a:off x="4776155" y="3465514"/>
            <a:ext cx="2357593" cy="570440"/>
            <a:chOff x="5219477" y="995322"/>
            <a:chExt cx="6261323" cy="1514980"/>
          </a:xfrm>
        </p:grpSpPr>
        <p:sp>
          <p:nvSpPr>
            <p:cNvPr id="155" name="Freeform: Shape 187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Freeform: Shape 188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2" name="Group 195"/>
          <p:cNvGrpSpPr/>
          <p:nvPr/>
        </p:nvGrpSpPr>
        <p:grpSpPr>
          <a:xfrm>
            <a:off x="4723840" y="3399128"/>
            <a:ext cx="2156661" cy="676838"/>
            <a:chOff x="1690777" y="2053087"/>
            <a:chExt cx="3700733" cy="1449238"/>
          </a:xfrm>
          <a:effectLst/>
        </p:grpSpPr>
        <p:sp>
          <p:nvSpPr>
            <p:cNvPr id="163" name="Freeform: Shape 19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Freeform: Shape 19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Freeform: Shape 19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7000"/>
                    <a:lumOff val="23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6" name="Group 199"/>
          <p:cNvGrpSpPr/>
          <p:nvPr/>
        </p:nvGrpSpPr>
        <p:grpSpPr>
          <a:xfrm>
            <a:off x="4850715" y="3412285"/>
            <a:ext cx="397860" cy="646331"/>
            <a:chOff x="1205155" y="850132"/>
            <a:chExt cx="1056641" cy="1716531"/>
          </a:xfrm>
        </p:grpSpPr>
        <p:sp>
          <p:nvSpPr>
            <p:cNvPr id="167" name="TextBox 200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6">
                      <a:lumMod val="50000"/>
                    </a:schemeClr>
                  </a:solidFill>
                </a:rPr>
                <a:t>5</a:t>
              </a:r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68" name="Straight Connector 201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220"/>
          <p:cNvGrpSpPr/>
          <p:nvPr/>
        </p:nvGrpSpPr>
        <p:grpSpPr>
          <a:xfrm rot="10800000">
            <a:off x="6485963" y="4932155"/>
            <a:ext cx="2357593" cy="570440"/>
            <a:chOff x="5219477" y="995322"/>
            <a:chExt cx="6261323" cy="1514980"/>
          </a:xfrm>
        </p:grpSpPr>
        <p:sp>
          <p:nvSpPr>
            <p:cNvPr id="187" name="Freeform: Shape 22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Freeform: Shape 22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4" name="Group 228"/>
          <p:cNvGrpSpPr/>
          <p:nvPr/>
        </p:nvGrpSpPr>
        <p:grpSpPr>
          <a:xfrm rot="10800000">
            <a:off x="6712072" y="4869485"/>
            <a:ext cx="2156661" cy="676838"/>
            <a:chOff x="1690777" y="2053087"/>
            <a:chExt cx="3700733" cy="1449238"/>
          </a:xfrm>
          <a:effectLst/>
        </p:grpSpPr>
        <p:sp>
          <p:nvSpPr>
            <p:cNvPr id="195" name="Freeform: Shape 22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Freeform: Shape 23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Freeform: Shape 23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1">
                    <a:lumMod val="76000"/>
                    <a:lumOff val="24000"/>
                  </a:schemeClr>
                </a:gs>
                <a:gs pos="0">
                  <a:schemeClr val="accent1">
                    <a:lumMod val="76000"/>
                    <a:lumOff val="24000"/>
                  </a:schemeClr>
                </a:gs>
                <a:gs pos="100000">
                  <a:schemeClr val="accent1">
                    <a:lumMod val="72000"/>
                  </a:schemeClr>
                </a:gs>
                <a:gs pos="94000">
                  <a:schemeClr val="accent1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8" name="Group 232"/>
          <p:cNvGrpSpPr/>
          <p:nvPr/>
        </p:nvGrpSpPr>
        <p:grpSpPr>
          <a:xfrm>
            <a:off x="8300465" y="4886840"/>
            <a:ext cx="425402" cy="646331"/>
            <a:chOff x="5293951" y="1028516"/>
            <a:chExt cx="1129787" cy="1716529"/>
          </a:xfrm>
        </p:grpSpPr>
        <p:sp>
          <p:nvSpPr>
            <p:cNvPr id="199" name="TextBox 23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cxnSp>
          <p:nvCxnSpPr>
            <p:cNvPr id="200" name="Straight Connector 23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496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664 1.85185E-6 L 3.88889E-6 1.85185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Numbers: Integers and floats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Integers are whole numbers: 0, 1, 2, 3, ... 100 ... and so on</a:t>
            </a:r>
            <a:r>
              <a:rPr lang="en-US" sz="2000" dirty="0" smtClean="0"/>
              <a:t>.</a:t>
            </a:r>
          </a:p>
          <a:p>
            <a:pPr lvl="0" algn="just"/>
            <a:r>
              <a:rPr lang="en-US" sz="2000" dirty="0" smtClean="0"/>
              <a:t>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Floats </a:t>
            </a:r>
            <a:r>
              <a:rPr lang="en-US" sz="2000" dirty="0"/>
              <a:t>or floating-point numbers have a decimal in them: 1.0, 2.25, 150.2 ... and so on</a:t>
            </a:r>
            <a:r>
              <a:rPr lang="en-US" sz="2000" dirty="0" smtClean="0"/>
              <a:t>.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Other numeric data </a:t>
            </a:r>
            <a:r>
              <a:rPr lang="en-US" sz="2000" dirty="0" smtClean="0"/>
              <a:t>type such as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complex</a:t>
            </a:r>
            <a:r>
              <a:rPr lang="en-US" sz="2000" dirty="0" smtClean="0"/>
              <a:t> exists, </a:t>
            </a:r>
            <a:r>
              <a:rPr lang="en-US" sz="2000" dirty="0"/>
              <a:t>but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2000" dirty="0"/>
              <a:t> will be the ones you most often use.</a:t>
            </a: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You</a:t>
            </a:r>
            <a:r>
              <a:rPr lang="en-US" sz="2000" dirty="0"/>
              <a:t> can add (or multiply, divide, </a:t>
            </a:r>
            <a:r>
              <a:rPr lang="en-US" sz="2000" dirty="0" smtClean="0"/>
              <a:t>etc</a:t>
            </a:r>
            <a:r>
              <a:rPr lang="en-US" sz="2000" dirty="0"/>
              <a:t>.</a:t>
            </a:r>
            <a:r>
              <a:rPr lang="en-US" sz="2000" dirty="0" smtClean="0"/>
              <a:t>) </a:t>
            </a:r>
            <a:r>
              <a:rPr lang="en-US" sz="2000" dirty="0"/>
              <a:t>different types of numbers together, but you will only </a:t>
            </a:r>
            <a:r>
              <a:rPr lang="en-US" sz="2000" u="sng" dirty="0"/>
              <a:t>get one type returned to you</a:t>
            </a:r>
            <a:r>
              <a:rPr lang="en-US" sz="2000" dirty="0"/>
              <a:t>.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46246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0097" y="1988355"/>
            <a:ext cx="2796813" cy="749429"/>
          </a:xfrm>
          <a:prstGeom prst="rect">
            <a:avLst/>
          </a:prstGeom>
        </p:spPr>
      </p:pic>
      <p:pic>
        <p:nvPicPr>
          <p:cNvPr id="87" name="Picture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28" y="3373558"/>
            <a:ext cx="2796813" cy="749429"/>
          </a:xfrm>
          <a:prstGeom prst="rect">
            <a:avLst/>
          </a:prstGeom>
        </p:spPr>
      </p:pic>
      <p:grpSp>
        <p:nvGrpSpPr>
          <p:cNvPr id="88" name="Group 38"/>
          <p:cNvGrpSpPr/>
          <p:nvPr/>
        </p:nvGrpSpPr>
        <p:grpSpPr>
          <a:xfrm>
            <a:off x="377213" y="2079256"/>
            <a:ext cx="2357593" cy="570440"/>
            <a:chOff x="5219477" y="995322"/>
            <a:chExt cx="6261323" cy="1514980"/>
          </a:xfrm>
        </p:grpSpPr>
        <p:sp>
          <p:nvSpPr>
            <p:cNvPr id="89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91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92" y="1988558"/>
            <a:ext cx="2796813" cy="749429"/>
          </a:xfrm>
          <a:prstGeom prst="rect">
            <a:avLst/>
          </a:prstGeom>
        </p:spPr>
      </p:pic>
      <p:grpSp>
        <p:nvGrpSpPr>
          <p:cNvPr id="92" name="Group 42"/>
          <p:cNvGrpSpPr/>
          <p:nvPr/>
        </p:nvGrpSpPr>
        <p:grpSpPr>
          <a:xfrm>
            <a:off x="2077452" y="2072854"/>
            <a:ext cx="2357593" cy="570440"/>
            <a:chOff x="5342415" y="977137"/>
            <a:chExt cx="6261323" cy="1514980"/>
          </a:xfrm>
        </p:grpSpPr>
        <p:grpSp>
          <p:nvGrpSpPr>
            <p:cNvPr id="93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95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94" name="TextBox 41"/>
            <p:cNvSpPr txBox="1"/>
            <p:nvPr/>
          </p:nvSpPr>
          <p:spPr>
            <a:xfrm>
              <a:off x="6432456" y="1220518"/>
              <a:ext cx="4435795" cy="106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50000"/>
                    </a:schemeClr>
                  </a:solidFill>
                </a:rPr>
                <a:t>BOOLEANS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7" name="Group 11"/>
          <p:cNvGrpSpPr/>
          <p:nvPr/>
        </p:nvGrpSpPr>
        <p:grpSpPr>
          <a:xfrm>
            <a:off x="324898" y="2012870"/>
            <a:ext cx="2156661" cy="676838"/>
            <a:chOff x="1690777" y="2053087"/>
            <a:chExt cx="3700733" cy="1449238"/>
          </a:xfrm>
          <a:effectLst/>
        </p:grpSpPr>
        <p:sp>
          <p:nvSpPr>
            <p:cNvPr id="98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1">
                    <a:shade val="30000"/>
                    <a:satMod val="115000"/>
                    <a:lumMod val="76000"/>
                    <a:lumOff val="24000"/>
                  </a:schemeClr>
                </a:gs>
                <a:gs pos="0">
                  <a:schemeClr val="accent1">
                    <a:shade val="67500"/>
                    <a:satMod val="115000"/>
                    <a:lumMod val="77000"/>
                    <a:lumOff val="23000"/>
                  </a:schemeClr>
                </a:gs>
                <a:gs pos="100000">
                  <a:schemeClr val="accent1">
                    <a:shade val="100000"/>
                    <a:satMod val="115000"/>
                    <a:lumMod val="72000"/>
                  </a:schemeClr>
                </a:gs>
                <a:gs pos="94000">
                  <a:schemeClr val="accent1">
                    <a:shade val="100000"/>
                    <a:satMod val="115000"/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1" name="Group 30"/>
          <p:cNvGrpSpPr/>
          <p:nvPr/>
        </p:nvGrpSpPr>
        <p:grpSpPr>
          <a:xfrm>
            <a:off x="385811" y="2016153"/>
            <a:ext cx="397860" cy="646331"/>
            <a:chOff x="1205155" y="850132"/>
            <a:chExt cx="1056641" cy="1716531"/>
          </a:xfrm>
        </p:grpSpPr>
        <p:sp>
          <p:nvSpPr>
            <p:cNvPr id="102" name="TextBox 21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03" name="Straight Connector 23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90"/>
          <p:cNvGrpSpPr/>
          <p:nvPr/>
        </p:nvGrpSpPr>
        <p:grpSpPr>
          <a:xfrm>
            <a:off x="365500" y="4937149"/>
            <a:ext cx="2357593" cy="570440"/>
            <a:chOff x="5219477" y="995322"/>
            <a:chExt cx="6261323" cy="1514980"/>
          </a:xfrm>
        </p:grpSpPr>
        <p:sp>
          <p:nvSpPr>
            <p:cNvPr id="106" name="Freeform: Shape 9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Freeform: Shape 9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8" name="Picture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54" y="4852764"/>
            <a:ext cx="2796813" cy="749429"/>
          </a:xfrm>
          <a:prstGeom prst="rect">
            <a:avLst/>
          </a:prstGeom>
        </p:spPr>
      </p:pic>
      <p:grpSp>
        <p:nvGrpSpPr>
          <p:cNvPr id="109" name="Group 94"/>
          <p:cNvGrpSpPr/>
          <p:nvPr/>
        </p:nvGrpSpPr>
        <p:grpSpPr>
          <a:xfrm>
            <a:off x="2095231" y="4893873"/>
            <a:ext cx="2357593" cy="646331"/>
            <a:chOff x="5342415" y="857554"/>
            <a:chExt cx="6261323" cy="1716532"/>
          </a:xfrm>
        </p:grpSpPr>
        <p:grpSp>
          <p:nvGrpSpPr>
            <p:cNvPr id="110" name="Group 95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112" name="Freeform: Shape 97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Freeform: Shape 98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1" name="TextBox 96"/>
            <p:cNvSpPr txBox="1"/>
            <p:nvPr/>
          </p:nvSpPr>
          <p:spPr>
            <a:xfrm>
              <a:off x="6618187" y="857554"/>
              <a:ext cx="4452548" cy="171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50000"/>
                    </a:schemeClr>
                  </a:solidFill>
                </a:rPr>
                <a:t>INTEGERS AND FLOATS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14" name="Group 99"/>
          <p:cNvGrpSpPr/>
          <p:nvPr/>
        </p:nvGrpSpPr>
        <p:grpSpPr>
          <a:xfrm>
            <a:off x="347134" y="4872054"/>
            <a:ext cx="2156661" cy="676838"/>
            <a:chOff x="1690777" y="2053087"/>
            <a:chExt cx="3700733" cy="1449238"/>
          </a:xfrm>
          <a:effectLst/>
        </p:grpSpPr>
        <p:sp>
          <p:nvSpPr>
            <p:cNvPr id="115" name="Freeform: Shape 100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Freeform: Shape 101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Freeform: Shape 102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2">
                    <a:lumMod val="76000"/>
                    <a:lumOff val="24000"/>
                  </a:schemeClr>
                </a:gs>
                <a:gs pos="0">
                  <a:schemeClr val="accent2">
                    <a:lumMod val="76000"/>
                    <a:lumOff val="24000"/>
                  </a:schemeClr>
                </a:gs>
                <a:gs pos="100000">
                  <a:schemeClr val="accent2">
                    <a:lumMod val="72000"/>
                  </a:schemeClr>
                </a:gs>
                <a:gs pos="94000">
                  <a:schemeClr val="accent2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03"/>
          <p:cNvGrpSpPr/>
          <p:nvPr/>
        </p:nvGrpSpPr>
        <p:grpSpPr>
          <a:xfrm>
            <a:off x="410597" y="4893874"/>
            <a:ext cx="397860" cy="646331"/>
            <a:chOff x="1205155" y="906348"/>
            <a:chExt cx="1056641" cy="1716531"/>
          </a:xfrm>
        </p:grpSpPr>
        <p:sp>
          <p:nvSpPr>
            <p:cNvPr id="119" name="TextBox 104"/>
            <p:cNvSpPr txBox="1"/>
            <p:nvPr/>
          </p:nvSpPr>
          <p:spPr>
            <a:xfrm>
              <a:off x="1205155" y="906348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120" name="Straight Connector 105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07"/>
          <p:cNvGrpSpPr/>
          <p:nvPr/>
        </p:nvGrpSpPr>
        <p:grpSpPr>
          <a:xfrm rot="10800000">
            <a:off x="2051703" y="3463473"/>
            <a:ext cx="2357593" cy="570440"/>
            <a:chOff x="5219477" y="995322"/>
            <a:chExt cx="6261323" cy="1514980"/>
          </a:xfrm>
        </p:grpSpPr>
        <p:sp>
          <p:nvSpPr>
            <p:cNvPr id="123" name="Freeform: Shape 108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Freeform: Shape 109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5" name="Group 1"/>
          <p:cNvGrpSpPr/>
          <p:nvPr/>
        </p:nvGrpSpPr>
        <p:grpSpPr>
          <a:xfrm>
            <a:off x="324898" y="3457618"/>
            <a:ext cx="2357593" cy="570440"/>
            <a:chOff x="1848457" y="2288831"/>
            <a:chExt cx="4647000" cy="1124381"/>
          </a:xfrm>
        </p:grpSpPr>
        <p:grpSp>
          <p:nvGrpSpPr>
            <p:cNvPr id="126" name="Group 111"/>
            <p:cNvGrpSpPr/>
            <p:nvPr/>
          </p:nvGrpSpPr>
          <p:grpSpPr>
            <a:xfrm rot="10800000">
              <a:off x="1848457" y="2288831"/>
              <a:ext cx="4647000" cy="1124381"/>
              <a:chOff x="5219477" y="995322"/>
              <a:chExt cx="6261323" cy="1514980"/>
            </a:xfrm>
          </p:grpSpPr>
          <p:sp>
            <p:nvSpPr>
              <p:cNvPr id="128" name="Freeform: Shape 113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Freeform: Shape 114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7" name="TextBox 112"/>
            <p:cNvSpPr txBox="1"/>
            <p:nvPr/>
          </p:nvSpPr>
          <p:spPr>
            <a:xfrm>
              <a:off x="2385980" y="2417461"/>
              <a:ext cx="3541334" cy="78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>
                      <a:lumMod val="50000"/>
                    </a:schemeClr>
                  </a:solidFill>
                </a:rPr>
                <a:t>STRINGS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30" name="Group 115"/>
          <p:cNvGrpSpPr/>
          <p:nvPr/>
        </p:nvGrpSpPr>
        <p:grpSpPr>
          <a:xfrm rot="10800000">
            <a:off x="2277812" y="3400803"/>
            <a:ext cx="2156661" cy="676838"/>
            <a:chOff x="1690777" y="2053087"/>
            <a:chExt cx="3700733" cy="1449238"/>
          </a:xfrm>
          <a:effectLst/>
        </p:grpSpPr>
        <p:sp>
          <p:nvSpPr>
            <p:cNvPr id="131" name="Freeform: Shape 11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2" name="Freeform: Shape 11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3" name="Freeform: Shape 11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6000"/>
                    <a:lumOff val="24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4" name="Group 119"/>
          <p:cNvGrpSpPr/>
          <p:nvPr/>
        </p:nvGrpSpPr>
        <p:grpSpPr>
          <a:xfrm>
            <a:off x="3944687" y="3426735"/>
            <a:ext cx="425402" cy="646331"/>
            <a:chOff x="5293951" y="1028516"/>
            <a:chExt cx="1129787" cy="1716529"/>
          </a:xfrm>
        </p:grpSpPr>
        <p:sp>
          <p:nvSpPr>
            <p:cNvPr id="135" name="TextBox 120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6">
                      <a:lumMod val="50000"/>
                    </a:schemeClr>
                  </a:solidFill>
                </a:rPr>
                <a:t>2</a:t>
              </a:r>
            </a:p>
          </p:txBody>
        </p:sp>
        <p:cxnSp>
          <p:nvCxnSpPr>
            <p:cNvPr id="136" name="Straight Connector 121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70"/>
          <p:cNvGrpSpPr/>
          <p:nvPr/>
        </p:nvGrpSpPr>
        <p:grpSpPr>
          <a:xfrm rot="10800000">
            <a:off x="6485963" y="2087320"/>
            <a:ext cx="2357593" cy="570440"/>
            <a:chOff x="5219477" y="995322"/>
            <a:chExt cx="6261323" cy="1514980"/>
          </a:xfrm>
        </p:grpSpPr>
        <p:sp>
          <p:nvSpPr>
            <p:cNvPr id="139" name="Freeform: Shape 7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0" name="Freeform: Shape 7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1" name="Group 73"/>
          <p:cNvGrpSpPr/>
          <p:nvPr/>
        </p:nvGrpSpPr>
        <p:grpSpPr>
          <a:xfrm>
            <a:off x="4759159" y="2081466"/>
            <a:ext cx="2357593" cy="570440"/>
            <a:chOff x="1848457" y="2288831"/>
            <a:chExt cx="4647000" cy="1124381"/>
          </a:xfrm>
        </p:grpSpPr>
        <p:grpSp>
          <p:nvGrpSpPr>
            <p:cNvPr id="142" name="Group 74"/>
            <p:cNvGrpSpPr/>
            <p:nvPr/>
          </p:nvGrpSpPr>
          <p:grpSpPr>
            <a:xfrm rot="10800000">
              <a:off x="1848457" y="2288831"/>
              <a:ext cx="4647000" cy="1124381"/>
              <a:chOff x="5219477" y="995322"/>
              <a:chExt cx="6261323" cy="1514980"/>
            </a:xfrm>
          </p:grpSpPr>
          <p:sp>
            <p:nvSpPr>
              <p:cNvPr id="144" name="Freeform: Shape 76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Freeform: Shape 7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3" name="TextBox 75"/>
            <p:cNvSpPr txBox="1"/>
            <p:nvPr/>
          </p:nvSpPr>
          <p:spPr>
            <a:xfrm>
              <a:off x="2385980" y="2417461"/>
              <a:ext cx="3541334" cy="78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4">
                      <a:lumMod val="50000"/>
                    </a:schemeClr>
                  </a:solidFill>
                </a:rPr>
                <a:t>LISTS</a:t>
              </a:r>
              <a:endParaRPr lang="en-US" sz="2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46" name="Group 78"/>
          <p:cNvGrpSpPr/>
          <p:nvPr/>
        </p:nvGrpSpPr>
        <p:grpSpPr>
          <a:xfrm rot="10800000">
            <a:off x="6712072" y="2024651"/>
            <a:ext cx="2156661" cy="676838"/>
            <a:chOff x="1690777" y="2053087"/>
            <a:chExt cx="3700733" cy="1449238"/>
          </a:xfrm>
          <a:effectLst/>
        </p:grpSpPr>
        <p:sp>
          <p:nvSpPr>
            <p:cNvPr id="147" name="Freeform: Shape 7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: Shape 8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Freeform: Shape 8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4">
                    <a:lumMod val="76000"/>
                    <a:lumOff val="24000"/>
                  </a:schemeClr>
                </a:gs>
                <a:gs pos="0">
                  <a:schemeClr val="accent4">
                    <a:lumMod val="76000"/>
                    <a:lumOff val="24000"/>
                  </a:schemeClr>
                </a:gs>
                <a:gs pos="100000">
                  <a:schemeClr val="accent4">
                    <a:lumMod val="72000"/>
                  </a:schemeClr>
                </a:gs>
                <a:gs pos="94000">
                  <a:schemeClr val="accent4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0" name="Group 82"/>
          <p:cNvGrpSpPr/>
          <p:nvPr/>
        </p:nvGrpSpPr>
        <p:grpSpPr>
          <a:xfrm>
            <a:off x="8359313" y="2069996"/>
            <a:ext cx="425402" cy="646331"/>
            <a:chOff x="5293951" y="1028516"/>
            <a:chExt cx="1129787" cy="1716529"/>
          </a:xfrm>
        </p:grpSpPr>
        <p:sp>
          <p:nvSpPr>
            <p:cNvPr id="151" name="TextBox 8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  <a:endParaRPr lang="en-US" sz="36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152" name="Straight Connector 8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86"/>
          <p:cNvGrpSpPr/>
          <p:nvPr/>
        </p:nvGrpSpPr>
        <p:grpSpPr>
          <a:xfrm>
            <a:off x="4776155" y="3465514"/>
            <a:ext cx="2357593" cy="570440"/>
            <a:chOff x="5219477" y="995322"/>
            <a:chExt cx="6261323" cy="1514980"/>
          </a:xfrm>
        </p:grpSpPr>
        <p:sp>
          <p:nvSpPr>
            <p:cNvPr id="155" name="Freeform: Shape 187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Freeform: Shape 188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2" name="Group 195"/>
          <p:cNvGrpSpPr/>
          <p:nvPr/>
        </p:nvGrpSpPr>
        <p:grpSpPr>
          <a:xfrm>
            <a:off x="4723840" y="3399128"/>
            <a:ext cx="2156661" cy="676838"/>
            <a:chOff x="1690777" y="2053087"/>
            <a:chExt cx="3700733" cy="1449238"/>
          </a:xfrm>
          <a:effectLst/>
        </p:grpSpPr>
        <p:sp>
          <p:nvSpPr>
            <p:cNvPr id="163" name="Freeform: Shape 19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Freeform: Shape 19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Freeform: Shape 19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7000"/>
                    <a:lumOff val="23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6" name="Group 199"/>
          <p:cNvGrpSpPr/>
          <p:nvPr/>
        </p:nvGrpSpPr>
        <p:grpSpPr>
          <a:xfrm>
            <a:off x="4850715" y="3412285"/>
            <a:ext cx="397860" cy="646331"/>
            <a:chOff x="1205155" y="850132"/>
            <a:chExt cx="1056641" cy="1716531"/>
          </a:xfrm>
        </p:grpSpPr>
        <p:sp>
          <p:nvSpPr>
            <p:cNvPr id="167" name="TextBox 200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6">
                      <a:lumMod val="50000"/>
                    </a:schemeClr>
                  </a:solidFill>
                </a:rPr>
                <a:t>5</a:t>
              </a:r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68" name="Straight Connector 201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220"/>
          <p:cNvGrpSpPr/>
          <p:nvPr/>
        </p:nvGrpSpPr>
        <p:grpSpPr>
          <a:xfrm rot="10800000">
            <a:off x="6485963" y="4932155"/>
            <a:ext cx="2357593" cy="570440"/>
            <a:chOff x="5219477" y="995322"/>
            <a:chExt cx="6261323" cy="1514980"/>
          </a:xfrm>
        </p:grpSpPr>
        <p:sp>
          <p:nvSpPr>
            <p:cNvPr id="187" name="Freeform: Shape 22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Freeform: Shape 22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4" name="Group 228"/>
          <p:cNvGrpSpPr/>
          <p:nvPr/>
        </p:nvGrpSpPr>
        <p:grpSpPr>
          <a:xfrm rot="10800000">
            <a:off x="6712072" y="4869485"/>
            <a:ext cx="2156661" cy="676838"/>
            <a:chOff x="1690777" y="2053087"/>
            <a:chExt cx="3700733" cy="1449238"/>
          </a:xfrm>
          <a:effectLst/>
        </p:grpSpPr>
        <p:sp>
          <p:nvSpPr>
            <p:cNvPr id="195" name="Freeform: Shape 22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Freeform: Shape 23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Freeform: Shape 23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1">
                    <a:lumMod val="76000"/>
                    <a:lumOff val="24000"/>
                  </a:schemeClr>
                </a:gs>
                <a:gs pos="0">
                  <a:schemeClr val="accent1">
                    <a:lumMod val="76000"/>
                    <a:lumOff val="24000"/>
                  </a:schemeClr>
                </a:gs>
                <a:gs pos="100000">
                  <a:schemeClr val="accent1">
                    <a:lumMod val="72000"/>
                  </a:schemeClr>
                </a:gs>
                <a:gs pos="94000">
                  <a:schemeClr val="accent1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8" name="Group 232"/>
          <p:cNvGrpSpPr/>
          <p:nvPr/>
        </p:nvGrpSpPr>
        <p:grpSpPr>
          <a:xfrm>
            <a:off x="8300465" y="4886840"/>
            <a:ext cx="425402" cy="646331"/>
            <a:chOff x="5293951" y="1028516"/>
            <a:chExt cx="1129787" cy="1716529"/>
          </a:xfrm>
        </p:grpSpPr>
        <p:sp>
          <p:nvSpPr>
            <p:cNvPr id="199" name="TextBox 23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cxnSp>
          <p:nvCxnSpPr>
            <p:cNvPr id="200" name="Straight Connector 23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541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88 2.59259E-6 L 4.44444E-6 2.59259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list is just a sequence of stuff, usually numbers.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Lists </a:t>
            </a:r>
            <a:r>
              <a:rPr lang="en-US" sz="2000" dirty="0"/>
              <a:t>are important because they are so </a:t>
            </a:r>
            <a:r>
              <a:rPr lang="en-US" sz="2000" dirty="0" smtClean="0"/>
              <a:t>flexible:</a:t>
            </a:r>
          </a:p>
          <a:p>
            <a:endParaRPr lang="en-US" sz="2000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[]        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An empty list!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other_li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[1, 2, 3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A prefilled list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li.append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li.append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li.append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                 		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which result do you see?</a:t>
            </a:r>
            <a:endParaRPr lang="es-ES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li.pop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                 		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which result do you see?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li[0]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			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which result do you see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66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2098412"/>
            <a:ext cx="58864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93" y="1742748"/>
            <a:ext cx="80358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[1, 2, 4, 3, 5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# Select a range between index 1 and 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It is identical to […) in math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li[</a:t>
            </a:r>
            <a:r>
              <a:rPr lang="en-US" b="1" dirty="0" smtClean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b="1" dirty="0" smtClean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			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 which result do you see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Omit the beginning or end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li[</a:t>
            </a:r>
            <a:r>
              <a:rPr lang="en-US" b="1" dirty="0" smtClean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:] 			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which result do you see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[:</a:t>
            </a:r>
            <a:r>
              <a:rPr lang="en-US" b="1" dirty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				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which result do you see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# Select every second entry (i.e. step by 2)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[::</a:t>
            </a:r>
            <a:r>
              <a:rPr lang="en-US" b="1" dirty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			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 which result do you see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Minimum value in </a:t>
            </a:r>
            <a:r>
              <a:rPr lang="en-US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en-US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in(li)			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 which result do you see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>
            <a:off x="1704513" y="1541636"/>
            <a:ext cx="0" cy="277932"/>
          </a:xfrm>
          <a:prstGeom prst="straightConnector1">
            <a:avLst/>
          </a:prstGeom>
          <a:ln>
            <a:solidFill>
              <a:srgbClr val="00B4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553670" y="12217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B4F1"/>
                </a:solidFill>
              </a:rPr>
              <a:t>0</a:t>
            </a:r>
            <a:endParaRPr lang="es-ES" dirty="0">
              <a:solidFill>
                <a:srgbClr val="00B4F1"/>
              </a:solidFill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2132122" y="1543117"/>
            <a:ext cx="0" cy="277932"/>
          </a:xfrm>
          <a:prstGeom prst="straightConnector1">
            <a:avLst/>
          </a:prstGeom>
          <a:ln>
            <a:solidFill>
              <a:srgbClr val="00B4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1981279" y="12232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4F1"/>
                </a:solidFill>
              </a:rPr>
              <a:t>1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>
            <a:off x="2541978" y="1544595"/>
            <a:ext cx="0" cy="277932"/>
          </a:xfrm>
          <a:prstGeom prst="straightConnector1">
            <a:avLst/>
          </a:prstGeom>
          <a:ln>
            <a:solidFill>
              <a:srgbClr val="00B4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391135" y="12247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B4F1"/>
                </a:solidFill>
              </a:rPr>
              <a:t>2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951832" y="1546073"/>
            <a:ext cx="0" cy="277932"/>
          </a:xfrm>
          <a:prstGeom prst="straightConnector1">
            <a:avLst/>
          </a:prstGeom>
          <a:ln>
            <a:solidFill>
              <a:srgbClr val="00B4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2800989" y="12262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B4F1"/>
                </a:solidFill>
              </a:rPr>
              <a:t>3</a:t>
            </a:r>
            <a:endParaRPr lang="es-ES" dirty="0">
              <a:solidFill>
                <a:srgbClr val="00B4F1"/>
              </a:solidFill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352808" y="1556430"/>
            <a:ext cx="0" cy="277932"/>
          </a:xfrm>
          <a:prstGeom prst="straightConnector1">
            <a:avLst/>
          </a:prstGeom>
          <a:ln>
            <a:solidFill>
              <a:srgbClr val="00B4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3201965" y="12365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B4F1"/>
                </a:solidFill>
              </a:rPr>
              <a:t>4</a:t>
            </a:r>
            <a:endParaRPr lang="es-ES" dirty="0">
              <a:solidFill>
                <a:srgbClr val="00B4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62" y="1832175"/>
            <a:ext cx="64674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35" y="3365291"/>
            <a:ext cx="2796813" cy="749429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0097" y="1988355"/>
            <a:ext cx="2796813" cy="749429"/>
          </a:xfrm>
          <a:prstGeom prst="rect">
            <a:avLst/>
          </a:prstGeom>
        </p:spPr>
      </p:pic>
      <p:pic>
        <p:nvPicPr>
          <p:cNvPr id="87" name="Picture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28" y="3373558"/>
            <a:ext cx="2796813" cy="749429"/>
          </a:xfrm>
          <a:prstGeom prst="rect">
            <a:avLst/>
          </a:prstGeom>
        </p:spPr>
      </p:pic>
      <p:grpSp>
        <p:nvGrpSpPr>
          <p:cNvPr id="88" name="Group 38"/>
          <p:cNvGrpSpPr/>
          <p:nvPr/>
        </p:nvGrpSpPr>
        <p:grpSpPr>
          <a:xfrm>
            <a:off x="377213" y="2079256"/>
            <a:ext cx="2357593" cy="570440"/>
            <a:chOff x="5219477" y="995322"/>
            <a:chExt cx="6261323" cy="1514980"/>
          </a:xfrm>
        </p:grpSpPr>
        <p:sp>
          <p:nvSpPr>
            <p:cNvPr id="89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91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92" y="1988558"/>
            <a:ext cx="2796813" cy="749429"/>
          </a:xfrm>
          <a:prstGeom prst="rect">
            <a:avLst/>
          </a:prstGeom>
        </p:spPr>
      </p:pic>
      <p:grpSp>
        <p:nvGrpSpPr>
          <p:cNvPr id="92" name="Group 42"/>
          <p:cNvGrpSpPr/>
          <p:nvPr/>
        </p:nvGrpSpPr>
        <p:grpSpPr>
          <a:xfrm>
            <a:off x="2077452" y="2072854"/>
            <a:ext cx="2357593" cy="570440"/>
            <a:chOff x="5342415" y="977137"/>
            <a:chExt cx="6261323" cy="1514980"/>
          </a:xfrm>
        </p:grpSpPr>
        <p:grpSp>
          <p:nvGrpSpPr>
            <p:cNvPr id="93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95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94" name="TextBox 41"/>
            <p:cNvSpPr txBox="1"/>
            <p:nvPr/>
          </p:nvSpPr>
          <p:spPr>
            <a:xfrm>
              <a:off x="6432456" y="1220518"/>
              <a:ext cx="4435795" cy="106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50000"/>
                    </a:schemeClr>
                  </a:solidFill>
                </a:rPr>
                <a:t>BOOLEANS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7" name="Group 11"/>
          <p:cNvGrpSpPr/>
          <p:nvPr/>
        </p:nvGrpSpPr>
        <p:grpSpPr>
          <a:xfrm>
            <a:off x="324898" y="2012870"/>
            <a:ext cx="2156661" cy="676838"/>
            <a:chOff x="1690777" y="2053087"/>
            <a:chExt cx="3700733" cy="1449238"/>
          </a:xfrm>
          <a:effectLst/>
        </p:grpSpPr>
        <p:sp>
          <p:nvSpPr>
            <p:cNvPr id="98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1">
                    <a:shade val="30000"/>
                    <a:satMod val="115000"/>
                    <a:lumMod val="76000"/>
                    <a:lumOff val="24000"/>
                  </a:schemeClr>
                </a:gs>
                <a:gs pos="0">
                  <a:schemeClr val="accent1">
                    <a:shade val="67500"/>
                    <a:satMod val="115000"/>
                    <a:lumMod val="77000"/>
                    <a:lumOff val="23000"/>
                  </a:schemeClr>
                </a:gs>
                <a:gs pos="100000">
                  <a:schemeClr val="accent1">
                    <a:shade val="100000"/>
                    <a:satMod val="115000"/>
                    <a:lumMod val="72000"/>
                  </a:schemeClr>
                </a:gs>
                <a:gs pos="94000">
                  <a:schemeClr val="accent1">
                    <a:shade val="100000"/>
                    <a:satMod val="115000"/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1" name="Group 30"/>
          <p:cNvGrpSpPr/>
          <p:nvPr/>
        </p:nvGrpSpPr>
        <p:grpSpPr>
          <a:xfrm>
            <a:off x="385811" y="2016153"/>
            <a:ext cx="397860" cy="646331"/>
            <a:chOff x="1205155" y="850132"/>
            <a:chExt cx="1056641" cy="1716531"/>
          </a:xfrm>
        </p:grpSpPr>
        <p:sp>
          <p:nvSpPr>
            <p:cNvPr id="102" name="TextBox 21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03" name="Straight Connector 23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90"/>
          <p:cNvGrpSpPr/>
          <p:nvPr/>
        </p:nvGrpSpPr>
        <p:grpSpPr>
          <a:xfrm>
            <a:off x="365500" y="4937149"/>
            <a:ext cx="2357593" cy="570440"/>
            <a:chOff x="5219477" y="995322"/>
            <a:chExt cx="6261323" cy="1514980"/>
          </a:xfrm>
        </p:grpSpPr>
        <p:sp>
          <p:nvSpPr>
            <p:cNvPr id="106" name="Freeform: Shape 9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Freeform: Shape 9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8" name="Picture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54" y="4852764"/>
            <a:ext cx="2796813" cy="749429"/>
          </a:xfrm>
          <a:prstGeom prst="rect">
            <a:avLst/>
          </a:prstGeom>
        </p:spPr>
      </p:pic>
      <p:grpSp>
        <p:nvGrpSpPr>
          <p:cNvPr id="109" name="Group 94"/>
          <p:cNvGrpSpPr/>
          <p:nvPr/>
        </p:nvGrpSpPr>
        <p:grpSpPr>
          <a:xfrm>
            <a:off x="2095231" y="4893873"/>
            <a:ext cx="2357593" cy="646331"/>
            <a:chOff x="5342415" y="857554"/>
            <a:chExt cx="6261323" cy="1716532"/>
          </a:xfrm>
        </p:grpSpPr>
        <p:grpSp>
          <p:nvGrpSpPr>
            <p:cNvPr id="110" name="Group 95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112" name="Freeform: Shape 97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Freeform: Shape 98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1" name="TextBox 96"/>
            <p:cNvSpPr txBox="1"/>
            <p:nvPr/>
          </p:nvSpPr>
          <p:spPr>
            <a:xfrm>
              <a:off x="6618187" y="857554"/>
              <a:ext cx="4452548" cy="171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50000"/>
                    </a:schemeClr>
                  </a:solidFill>
                </a:rPr>
                <a:t>INTEGERS AND FLOATS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14" name="Group 99"/>
          <p:cNvGrpSpPr/>
          <p:nvPr/>
        </p:nvGrpSpPr>
        <p:grpSpPr>
          <a:xfrm>
            <a:off x="347134" y="4872054"/>
            <a:ext cx="2156661" cy="676838"/>
            <a:chOff x="1690777" y="2053087"/>
            <a:chExt cx="3700733" cy="1449238"/>
          </a:xfrm>
          <a:effectLst/>
        </p:grpSpPr>
        <p:sp>
          <p:nvSpPr>
            <p:cNvPr id="115" name="Freeform: Shape 100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Freeform: Shape 101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Freeform: Shape 102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2">
                    <a:lumMod val="76000"/>
                    <a:lumOff val="24000"/>
                  </a:schemeClr>
                </a:gs>
                <a:gs pos="0">
                  <a:schemeClr val="accent2">
                    <a:lumMod val="76000"/>
                    <a:lumOff val="24000"/>
                  </a:schemeClr>
                </a:gs>
                <a:gs pos="100000">
                  <a:schemeClr val="accent2">
                    <a:lumMod val="72000"/>
                  </a:schemeClr>
                </a:gs>
                <a:gs pos="94000">
                  <a:schemeClr val="accent2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03"/>
          <p:cNvGrpSpPr/>
          <p:nvPr/>
        </p:nvGrpSpPr>
        <p:grpSpPr>
          <a:xfrm>
            <a:off x="410597" y="4893874"/>
            <a:ext cx="397860" cy="646331"/>
            <a:chOff x="1205155" y="906348"/>
            <a:chExt cx="1056641" cy="1716531"/>
          </a:xfrm>
        </p:grpSpPr>
        <p:sp>
          <p:nvSpPr>
            <p:cNvPr id="119" name="TextBox 104"/>
            <p:cNvSpPr txBox="1"/>
            <p:nvPr/>
          </p:nvSpPr>
          <p:spPr>
            <a:xfrm>
              <a:off x="1205155" y="906348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120" name="Straight Connector 105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07"/>
          <p:cNvGrpSpPr/>
          <p:nvPr/>
        </p:nvGrpSpPr>
        <p:grpSpPr>
          <a:xfrm rot="10800000">
            <a:off x="2051703" y="3463473"/>
            <a:ext cx="2357593" cy="570440"/>
            <a:chOff x="5219477" y="995322"/>
            <a:chExt cx="6261323" cy="1514980"/>
          </a:xfrm>
        </p:grpSpPr>
        <p:sp>
          <p:nvSpPr>
            <p:cNvPr id="123" name="Freeform: Shape 108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Freeform: Shape 109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5" name="Group 1"/>
          <p:cNvGrpSpPr/>
          <p:nvPr/>
        </p:nvGrpSpPr>
        <p:grpSpPr>
          <a:xfrm>
            <a:off x="324898" y="3457618"/>
            <a:ext cx="2357593" cy="570440"/>
            <a:chOff x="1848457" y="2288831"/>
            <a:chExt cx="4647000" cy="1124381"/>
          </a:xfrm>
        </p:grpSpPr>
        <p:grpSp>
          <p:nvGrpSpPr>
            <p:cNvPr id="126" name="Group 111"/>
            <p:cNvGrpSpPr/>
            <p:nvPr/>
          </p:nvGrpSpPr>
          <p:grpSpPr>
            <a:xfrm rot="10800000">
              <a:off x="1848457" y="2288831"/>
              <a:ext cx="4647000" cy="1124381"/>
              <a:chOff x="5219477" y="995322"/>
              <a:chExt cx="6261323" cy="1514980"/>
            </a:xfrm>
          </p:grpSpPr>
          <p:sp>
            <p:nvSpPr>
              <p:cNvPr id="128" name="Freeform: Shape 113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Freeform: Shape 114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7" name="TextBox 112"/>
            <p:cNvSpPr txBox="1"/>
            <p:nvPr/>
          </p:nvSpPr>
          <p:spPr>
            <a:xfrm>
              <a:off x="2385980" y="2417461"/>
              <a:ext cx="3541334" cy="78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>
                      <a:lumMod val="50000"/>
                    </a:schemeClr>
                  </a:solidFill>
                </a:rPr>
                <a:t>STRINGS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30" name="Group 115"/>
          <p:cNvGrpSpPr/>
          <p:nvPr/>
        </p:nvGrpSpPr>
        <p:grpSpPr>
          <a:xfrm rot="10800000">
            <a:off x="2277812" y="3400803"/>
            <a:ext cx="2156661" cy="676838"/>
            <a:chOff x="1690777" y="2053087"/>
            <a:chExt cx="3700733" cy="1449238"/>
          </a:xfrm>
          <a:effectLst/>
        </p:grpSpPr>
        <p:sp>
          <p:nvSpPr>
            <p:cNvPr id="131" name="Freeform: Shape 11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2" name="Freeform: Shape 11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3" name="Freeform: Shape 11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6000"/>
                    <a:lumOff val="24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4" name="Group 119"/>
          <p:cNvGrpSpPr/>
          <p:nvPr/>
        </p:nvGrpSpPr>
        <p:grpSpPr>
          <a:xfrm>
            <a:off x="3944687" y="3426735"/>
            <a:ext cx="425402" cy="646331"/>
            <a:chOff x="5293951" y="1028516"/>
            <a:chExt cx="1129787" cy="1716529"/>
          </a:xfrm>
        </p:grpSpPr>
        <p:sp>
          <p:nvSpPr>
            <p:cNvPr id="135" name="TextBox 120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6">
                      <a:lumMod val="50000"/>
                    </a:schemeClr>
                  </a:solidFill>
                </a:rPr>
                <a:t>2</a:t>
              </a:r>
            </a:p>
          </p:txBody>
        </p:sp>
        <p:cxnSp>
          <p:nvCxnSpPr>
            <p:cNvPr id="136" name="Straight Connector 121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70"/>
          <p:cNvGrpSpPr/>
          <p:nvPr/>
        </p:nvGrpSpPr>
        <p:grpSpPr>
          <a:xfrm rot="10800000">
            <a:off x="6485963" y="2087320"/>
            <a:ext cx="2357593" cy="570440"/>
            <a:chOff x="5219477" y="995322"/>
            <a:chExt cx="6261323" cy="1514980"/>
          </a:xfrm>
        </p:grpSpPr>
        <p:sp>
          <p:nvSpPr>
            <p:cNvPr id="139" name="Freeform: Shape 7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0" name="Freeform: Shape 7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1" name="Group 73"/>
          <p:cNvGrpSpPr/>
          <p:nvPr/>
        </p:nvGrpSpPr>
        <p:grpSpPr>
          <a:xfrm>
            <a:off x="4759159" y="2081466"/>
            <a:ext cx="2357593" cy="570440"/>
            <a:chOff x="1848457" y="2288831"/>
            <a:chExt cx="4647000" cy="1124381"/>
          </a:xfrm>
        </p:grpSpPr>
        <p:grpSp>
          <p:nvGrpSpPr>
            <p:cNvPr id="142" name="Group 74"/>
            <p:cNvGrpSpPr/>
            <p:nvPr/>
          </p:nvGrpSpPr>
          <p:grpSpPr>
            <a:xfrm rot="10800000">
              <a:off x="1848457" y="2288831"/>
              <a:ext cx="4647000" cy="1124381"/>
              <a:chOff x="5219477" y="995322"/>
              <a:chExt cx="6261323" cy="1514980"/>
            </a:xfrm>
          </p:grpSpPr>
          <p:sp>
            <p:nvSpPr>
              <p:cNvPr id="144" name="Freeform: Shape 76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Freeform: Shape 7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3" name="TextBox 75"/>
            <p:cNvSpPr txBox="1"/>
            <p:nvPr/>
          </p:nvSpPr>
          <p:spPr>
            <a:xfrm>
              <a:off x="2385980" y="2417461"/>
              <a:ext cx="3541334" cy="78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4">
                      <a:lumMod val="50000"/>
                    </a:schemeClr>
                  </a:solidFill>
                </a:rPr>
                <a:t>LISTS</a:t>
              </a:r>
              <a:endParaRPr lang="en-US" sz="2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46" name="Group 78"/>
          <p:cNvGrpSpPr/>
          <p:nvPr/>
        </p:nvGrpSpPr>
        <p:grpSpPr>
          <a:xfrm rot="10800000">
            <a:off x="6712072" y="2024651"/>
            <a:ext cx="2156661" cy="676838"/>
            <a:chOff x="1690777" y="2053087"/>
            <a:chExt cx="3700733" cy="1449238"/>
          </a:xfrm>
          <a:effectLst/>
        </p:grpSpPr>
        <p:sp>
          <p:nvSpPr>
            <p:cNvPr id="147" name="Freeform: Shape 7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: Shape 8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Freeform: Shape 8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4">
                    <a:lumMod val="76000"/>
                    <a:lumOff val="24000"/>
                  </a:schemeClr>
                </a:gs>
                <a:gs pos="0">
                  <a:schemeClr val="accent4">
                    <a:lumMod val="76000"/>
                    <a:lumOff val="24000"/>
                  </a:schemeClr>
                </a:gs>
                <a:gs pos="100000">
                  <a:schemeClr val="accent4">
                    <a:lumMod val="72000"/>
                  </a:schemeClr>
                </a:gs>
                <a:gs pos="94000">
                  <a:schemeClr val="accent4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0" name="Group 82"/>
          <p:cNvGrpSpPr/>
          <p:nvPr/>
        </p:nvGrpSpPr>
        <p:grpSpPr>
          <a:xfrm>
            <a:off x="8359313" y="2069996"/>
            <a:ext cx="425402" cy="646331"/>
            <a:chOff x="5293951" y="1028516"/>
            <a:chExt cx="1129787" cy="1716529"/>
          </a:xfrm>
        </p:grpSpPr>
        <p:sp>
          <p:nvSpPr>
            <p:cNvPr id="151" name="TextBox 8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  <a:endParaRPr lang="en-US" sz="36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152" name="Straight Connector 8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86"/>
          <p:cNvGrpSpPr/>
          <p:nvPr/>
        </p:nvGrpSpPr>
        <p:grpSpPr>
          <a:xfrm>
            <a:off x="4776155" y="3465514"/>
            <a:ext cx="2357593" cy="570440"/>
            <a:chOff x="5219477" y="995322"/>
            <a:chExt cx="6261323" cy="1514980"/>
          </a:xfrm>
        </p:grpSpPr>
        <p:sp>
          <p:nvSpPr>
            <p:cNvPr id="155" name="Freeform: Shape 187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Freeform: Shape 188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7" name="Group 190"/>
          <p:cNvGrpSpPr/>
          <p:nvPr/>
        </p:nvGrpSpPr>
        <p:grpSpPr>
          <a:xfrm>
            <a:off x="6476394" y="3459112"/>
            <a:ext cx="2357593" cy="570440"/>
            <a:chOff x="5342415" y="977137"/>
            <a:chExt cx="6261323" cy="1514980"/>
          </a:xfrm>
        </p:grpSpPr>
        <p:grpSp>
          <p:nvGrpSpPr>
            <p:cNvPr id="158" name="Group 191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160" name="Freeform: Shape 193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Freeform: Shape 194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9" name="TextBox 192"/>
            <p:cNvSpPr txBox="1"/>
            <p:nvPr/>
          </p:nvSpPr>
          <p:spPr>
            <a:xfrm>
              <a:off x="6432456" y="1220518"/>
              <a:ext cx="4435795" cy="106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>
                      <a:lumMod val="50000"/>
                    </a:schemeClr>
                  </a:solidFill>
                </a:rPr>
                <a:t>SETS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62" name="Group 195"/>
          <p:cNvGrpSpPr/>
          <p:nvPr/>
        </p:nvGrpSpPr>
        <p:grpSpPr>
          <a:xfrm>
            <a:off x="4723840" y="3399128"/>
            <a:ext cx="2156661" cy="676838"/>
            <a:chOff x="1690777" y="2053087"/>
            <a:chExt cx="3700733" cy="1449238"/>
          </a:xfrm>
          <a:effectLst/>
        </p:grpSpPr>
        <p:sp>
          <p:nvSpPr>
            <p:cNvPr id="163" name="Freeform: Shape 19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Freeform: Shape 19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Freeform: Shape 19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7000"/>
                    <a:lumOff val="23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6" name="Group 199"/>
          <p:cNvGrpSpPr/>
          <p:nvPr/>
        </p:nvGrpSpPr>
        <p:grpSpPr>
          <a:xfrm>
            <a:off x="4850715" y="3412285"/>
            <a:ext cx="397860" cy="646331"/>
            <a:chOff x="1205155" y="850132"/>
            <a:chExt cx="1056641" cy="1716531"/>
          </a:xfrm>
        </p:grpSpPr>
        <p:sp>
          <p:nvSpPr>
            <p:cNvPr id="167" name="TextBox 200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6">
                      <a:lumMod val="50000"/>
                    </a:schemeClr>
                  </a:solidFill>
                </a:rPr>
                <a:t>5</a:t>
              </a:r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68" name="Straight Connector 201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220"/>
          <p:cNvGrpSpPr/>
          <p:nvPr/>
        </p:nvGrpSpPr>
        <p:grpSpPr>
          <a:xfrm rot="10800000">
            <a:off x="6485963" y="4932155"/>
            <a:ext cx="2357593" cy="570440"/>
            <a:chOff x="5219477" y="995322"/>
            <a:chExt cx="6261323" cy="1514980"/>
          </a:xfrm>
        </p:grpSpPr>
        <p:sp>
          <p:nvSpPr>
            <p:cNvPr id="187" name="Freeform: Shape 22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Freeform: Shape 22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4" name="Group 228"/>
          <p:cNvGrpSpPr/>
          <p:nvPr/>
        </p:nvGrpSpPr>
        <p:grpSpPr>
          <a:xfrm rot="10800000">
            <a:off x="6712072" y="4869485"/>
            <a:ext cx="2156661" cy="676838"/>
            <a:chOff x="1690777" y="2053087"/>
            <a:chExt cx="3700733" cy="1449238"/>
          </a:xfrm>
          <a:effectLst/>
        </p:grpSpPr>
        <p:sp>
          <p:nvSpPr>
            <p:cNvPr id="195" name="Freeform: Shape 22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Freeform: Shape 23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Freeform: Shape 23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1">
                    <a:lumMod val="76000"/>
                    <a:lumOff val="24000"/>
                  </a:schemeClr>
                </a:gs>
                <a:gs pos="0">
                  <a:schemeClr val="accent1">
                    <a:lumMod val="76000"/>
                    <a:lumOff val="24000"/>
                  </a:schemeClr>
                </a:gs>
                <a:gs pos="100000">
                  <a:schemeClr val="accent1">
                    <a:lumMod val="72000"/>
                  </a:schemeClr>
                </a:gs>
                <a:gs pos="94000">
                  <a:schemeClr val="accent1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8" name="Group 232"/>
          <p:cNvGrpSpPr/>
          <p:nvPr/>
        </p:nvGrpSpPr>
        <p:grpSpPr>
          <a:xfrm>
            <a:off x="8300465" y="4886840"/>
            <a:ext cx="425402" cy="646331"/>
            <a:chOff x="5293951" y="1028516"/>
            <a:chExt cx="1129787" cy="1716529"/>
          </a:xfrm>
        </p:grpSpPr>
        <p:sp>
          <p:nvSpPr>
            <p:cNvPr id="199" name="TextBox 23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cxnSp>
          <p:nvCxnSpPr>
            <p:cNvPr id="200" name="Straight Connector 23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153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784 -3.33333E-6 L -2.77778E-6 -3.33333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9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Sets </a:t>
            </a:r>
            <a:r>
              <a:rPr lang="en-US" sz="2000" dirty="0"/>
              <a:t>are like lists that only allow </a:t>
            </a:r>
            <a:r>
              <a:rPr lang="en-US" sz="2000" b="1" dirty="0">
                <a:solidFill>
                  <a:srgbClr val="00B4F1"/>
                </a:solidFill>
              </a:rPr>
              <a:t>unique</a:t>
            </a:r>
            <a:r>
              <a:rPr lang="en-US" sz="2000" dirty="0"/>
              <a:t> entries. </a:t>
            </a:r>
            <a:endParaRPr lang="en-US" sz="2000" dirty="0" smtClean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my_set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{1, 2, 2, 3, 4, 5, 6, 7}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my_set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 which result do you see?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your_set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{6, 7, 8, 9, 10}</a:t>
            </a:r>
            <a:endParaRPr lang="es-E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your_set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 which result do you see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s-E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2000" dirty="0" smtClean="0"/>
          </a:p>
          <a:p>
            <a:r>
              <a:rPr lang="en-US" sz="2000" i="1" dirty="0" smtClean="0"/>
              <a:t># </a:t>
            </a:r>
            <a:r>
              <a:rPr lang="en-US" sz="2000" i="1" dirty="0"/>
              <a:t>Set intersection - finds the common elements</a:t>
            </a:r>
            <a:endParaRPr lang="es-ES" sz="2000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my_set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your_set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 which result do you see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2000" dirty="0"/>
          </a:p>
          <a:p>
            <a:r>
              <a:rPr lang="en-US" sz="2000" i="1" dirty="0"/>
              <a:t># Set union - combines the two sets into one</a:t>
            </a:r>
            <a:endParaRPr lang="es-ES" sz="2000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my_set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your_set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 which result do you see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i="1" dirty="0" smtClean="0"/>
          </a:p>
          <a:p>
            <a:r>
              <a:rPr lang="en-US" sz="2000" i="1" dirty="0" smtClean="0"/>
              <a:t># </a:t>
            </a:r>
            <a:r>
              <a:rPr lang="en-US" sz="2000" i="1" dirty="0"/>
              <a:t>Existence within a set</a:t>
            </a:r>
            <a:endParaRPr lang="es-ES" sz="2000" dirty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my_set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 which result do you see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35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Today’s Objective</a:t>
            </a:r>
          </a:p>
        </p:txBody>
      </p:sp>
      <p:pic>
        <p:nvPicPr>
          <p:cNvPr id="9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8E85A316-BD1D-445A-A5DC-E81A01DA3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Bent Arrow 3"/>
          <p:cNvSpPr/>
          <p:nvPr/>
        </p:nvSpPr>
        <p:spPr>
          <a:xfrm>
            <a:off x="1763500" y="2018188"/>
            <a:ext cx="1335881" cy="978694"/>
          </a:xfrm>
          <a:prstGeom prst="bentArrow">
            <a:avLst>
              <a:gd name="adj1" fmla="val 25000"/>
              <a:gd name="adj2" fmla="val 25000"/>
              <a:gd name="adj3" fmla="val 27190"/>
              <a:gd name="adj4" fmla="val 875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>
            <a:normAutofit/>
          </a:bodyPr>
          <a:lstStyle/>
          <a:p>
            <a:pPr algn="ctr"/>
            <a:endParaRPr lang="en-US" sz="1425">
              <a:solidFill>
                <a:schemeClr val="tx1"/>
              </a:solidFill>
            </a:endParaRPr>
          </a:p>
        </p:txBody>
      </p:sp>
      <p:sp>
        <p:nvSpPr>
          <p:cNvPr id="157" name="Rectangle 4"/>
          <p:cNvSpPr/>
          <p:nvPr/>
        </p:nvSpPr>
        <p:spPr>
          <a:xfrm>
            <a:off x="1763500" y="3121897"/>
            <a:ext cx="250031" cy="878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>
            <a:normAutofit/>
          </a:bodyPr>
          <a:lstStyle/>
          <a:p>
            <a:pPr algn="ctr"/>
            <a:endParaRPr lang="en-US" sz="1425"/>
          </a:p>
        </p:txBody>
      </p:sp>
      <p:sp>
        <p:nvSpPr>
          <p:cNvPr id="158" name="Rectangle 5"/>
          <p:cNvSpPr/>
          <p:nvPr/>
        </p:nvSpPr>
        <p:spPr>
          <a:xfrm>
            <a:off x="1763500" y="4125594"/>
            <a:ext cx="250031" cy="8786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>
            <a:normAutofit/>
          </a:bodyPr>
          <a:lstStyle/>
          <a:p>
            <a:pPr algn="ctr"/>
            <a:endParaRPr lang="en-US" sz="1425"/>
          </a:p>
        </p:txBody>
      </p:sp>
      <p:sp>
        <p:nvSpPr>
          <p:cNvPr id="159" name="Rectangle 6"/>
          <p:cNvSpPr/>
          <p:nvPr/>
        </p:nvSpPr>
        <p:spPr>
          <a:xfrm rot="5400000">
            <a:off x="3385131" y="1948850"/>
            <a:ext cx="250031" cy="660167"/>
          </a:xfrm>
          <a:prstGeom prst="rect">
            <a:avLst/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>
            <a:normAutofit/>
          </a:bodyPr>
          <a:lstStyle/>
          <a:p>
            <a:pPr algn="ctr"/>
            <a:endParaRPr lang="en-US" sz="1425"/>
          </a:p>
        </p:txBody>
      </p:sp>
      <p:sp>
        <p:nvSpPr>
          <p:cNvPr id="160" name="Bent Arrow 8"/>
          <p:cNvSpPr/>
          <p:nvPr/>
        </p:nvSpPr>
        <p:spPr>
          <a:xfrm rot="5400000">
            <a:off x="3742319" y="2332510"/>
            <a:ext cx="1335881" cy="978694"/>
          </a:xfrm>
          <a:prstGeom prst="bentArrow">
            <a:avLst>
              <a:gd name="adj1" fmla="val 25000"/>
              <a:gd name="adj2" fmla="val 25000"/>
              <a:gd name="adj3" fmla="val 27190"/>
              <a:gd name="adj4" fmla="val 87500"/>
            </a:avLst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>
            <a:normAutofit/>
          </a:bodyPr>
          <a:lstStyle/>
          <a:p>
            <a:pPr algn="ctr"/>
            <a:endParaRPr lang="en-US" sz="1425">
              <a:solidFill>
                <a:schemeClr val="tx1"/>
              </a:solidFill>
            </a:endParaRPr>
          </a:p>
        </p:txBody>
      </p:sp>
      <p:sp>
        <p:nvSpPr>
          <p:cNvPr id="161" name="Rectangle 9"/>
          <p:cNvSpPr/>
          <p:nvPr/>
        </p:nvSpPr>
        <p:spPr>
          <a:xfrm>
            <a:off x="4513843" y="3561237"/>
            <a:ext cx="250031" cy="6601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>
            <a:normAutofit/>
          </a:bodyPr>
          <a:lstStyle/>
          <a:p>
            <a:pPr algn="ctr"/>
            <a:endParaRPr lang="en-US" sz="1425"/>
          </a:p>
        </p:txBody>
      </p:sp>
      <p:sp>
        <p:nvSpPr>
          <p:cNvPr id="162" name="Bent Arrow 10"/>
          <p:cNvSpPr/>
          <p:nvPr/>
        </p:nvSpPr>
        <p:spPr>
          <a:xfrm rot="10800000" flipH="1">
            <a:off x="4513843" y="4292842"/>
            <a:ext cx="1335881" cy="978694"/>
          </a:xfrm>
          <a:prstGeom prst="bentArrow">
            <a:avLst>
              <a:gd name="adj1" fmla="val 25000"/>
              <a:gd name="adj2" fmla="val 25000"/>
              <a:gd name="adj3" fmla="val 27190"/>
              <a:gd name="adj4" fmla="val 875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>
            <a:normAutofit/>
          </a:bodyPr>
          <a:lstStyle/>
          <a:p>
            <a:pPr algn="ctr"/>
            <a:endParaRPr lang="en-US" sz="1425">
              <a:solidFill>
                <a:schemeClr val="tx1"/>
              </a:solidFill>
            </a:endParaRPr>
          </a:p>
        </p:txBody>
      </p:sp>
      <p:sp>
        <p:nvSpPr>
          <p:cNvPr id="163" name="Rectangle 11"/>
          <p:cNvSpPr/>
          <p:nvPr/>
        </p:nvSpPr>
        <p:spPr>
          <a:xfrm rot="5400000">
            <a:off x="6242631" y="4564935"/>
            <a:ext cx="250031" cy="8786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>
            <a:normAutofit/>
          </a:bodyPr>
          <a:lstStyle/>
          <a:p>
            <a:pPr algn="ctr"/>
            <a:endParaRPr lang="en-US" sz="1425"/>
          </a:p>
        </p:txBody>
      </p:sp>
      <p:sp>
        <p:nvSpPr>
          <p:cNvPr id="164" name="Bent Arrow 12"/>
          <p:cNvSpPr/>
          <p:nvPr/>
        </p:nvSpPr>
        <p:spPr>
          <a:xfrm rot="5400000" flipH="1">
            <a:off x="6706977" y="3972003"/>
            <a:ext cx="1335881" cy="978694"/>
          </a:xfrm>
          <a:prstGeom prst="bentArrow">
            <a:avLst>
              <a:gd name="adj1" fmla="val 25000"/>
              <a:gd name="adj2" fmla="val 25000"/>
              <a:gd name="adj3" fmla="val 27190"/>
              <a:gd name="adj4" fmla="val 875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9" tIns="34289" rIns="68579" bIns="34289" rtlCol="0" anchor="ctr">
            <a:normAutofit/>
          </a:bodyPr>
          <a:lstStyle/>
          <a:p>
            <a:pPr algn="ctr"/>
            <a:endParaRPr lang="en-US" sz="1425">
              <a:solidFill>
                <a:schemeClr val="tx1"/>
              </a:solidFill>
            </a:endParaRPr>
          </a:p>
        </p:txBody>
      </p:sp>
      <p:sp>
        <p:nvSpPr>
          <p:cNvPr id="165" name="TextBox 17"/>
          <p:cNvSpPr txBox="1"/>
          <p:nvPr/>
        </p:nvSpPr>
        <p:spPr>
          <a:xfrm>
            <a:off x="956220" y="5073101"/>
            <a:ext cx="1935956" cy="452332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rm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</a:rPr>
              <a:t>Data sources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6" name="TextBox 18"/>
          <p:cNvSpPr txBox="1"/>
          <p:nvPr/>
        </p:nvSpPr>
        <p:spPr>
          <a:xfrm>
            <a:off x="530306" y="2475069"/>
            <a:ext cx="1238732" cy="623611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chemeClr val="accent2"/>
                </a:solidFill>
              </a:rPr>
              <a:t>Acquire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chemeClr val="accent2"/>
                </a:solidFill>
              </a:rPr>
              <a:t>Store</a:t>
            </a:r>
            <a:endParaRPr lang="en-US" sz="1500" b="1" dirty="0">
              <a:solidFill>
                <a:schemeClr val="accent2"/>
              </a:solidFill>
            </a:endParaRPr>
          </a:p>
        </p:txBody>
      </p:sp>
      <p:sp>
        <p:nvSpPr>
          <p:cNvPr id="167" name="TextBox 47"/>
          <p:cNvSpPr txBox="1"/>
          <p:nvPr/>
        </p:nvSpPr>
        <p:spPr>
          <a:xfrm>
            <a:off x="3075507" y="2513495"/>
            <a:ext cx="1399044" cy="623611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chemeClr val="accent3">
                    <a:lumMod val="75000"/>
                    <a:lumOff val="25000"/>
                  </a:schemeClr>
                </a:solidFill>
              </a:rPr>
              <a:t>Integrate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chemeClr val="accent3">
                    <a:lumMod val="75000"/>
                    <a:lumOff val="25000"/>
                  </a:schemeClr>
                </a:solidFill>
              </a:rPr>
              <a:t>Pre-process</a:t>
            </a:r>
            <a:endParaRPr lang="en-US" sz="1500" b="1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8" name="TextBox 52"/>
          <p:cNvSpPr txBox="1"/>
          <p:nvPr/>
        </p:nvSpPr>
        <p:spPr>
          <a:xfrm>
            <a:off x="3634661" y="4811049"/>
            <a:ext cx="1129213" cy="531926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chemeClr val="accent4"/>
                </a:solidFill>
              </a:rPr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chemeClr val="accent4"/>
                </a:solidFill>
              </a:rPr>
              <a:t>Analyze</a:t>
            </a:r>
            <a:endParaRPr lang="en-US" sz="1500" b="1" dirty="0">
              <a:solidFill>
                <a:schemeClr val="accent4"/>
              </a:solidFill>
            </a:endParaRPr>
          </a:p>
        </p:txBody>
      </p:sp>
      <p:sp>
        <p:nvSpPr>
          <p:cNvPr id="169" name="TextBox 60"/>
          <p:cNvSpPr txBox="1"/>
          <p:nvPr/>
        </p:nvSpPr>
        <p:spPr>
          <a:xfrm>
            <a:off x="5855099" y="5234927"/>
            <a:ext cx="1880476" cy="538189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chemeClr val="accent6"/>
                </a:solidFill>
              </a:rPr>
              <a:t>Interpret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chemeClr val="accent6"/>
                </a:solidFill>
              </a:rPr>
              <a:t>Visualize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smtClean="0">
                <a:solidFill>
                  <a:schemeClr val="accent6"/>
                </a:solidFill>
              </a:rPr>
              <a:t>Communicate</a:t>
            </a:r>
            <a:endParaRPr lang="en-US" sz="1500" b="1" dirty="0">
              <a:solidFill>
                <a:schemeClr val="accent6"/>
              </a:solidFill>
            </a:endParaRPr>
          </a:p>
        </p:txBody>
      </p:sp>
      <p:sp>
        <p:nvSpPr>
          <p:cNvPr id="170" name="TextBox 61"/>
          <p:cNvSpPr txBox="1"/>
          <p:nvPr/>
        </p:nvSpPr>
        <p:spPr>
          <a:xfrm>
            <a:off x="6489577" y="3360405"/>
            <a:ext cx="2176078" cy="530915"/>
          </a:xfrm>
          <a:prstGeom prst="rect">
            <a:avLst/>
          </a:prstGeom>
          <a:noFill/>
        </p:spPr>
        <p:txBody>
          <a:bodyPr wrap="square" lIns="68579" tIns="34289" rIns="68579" bIns="34289" rtlCol="0">
            <a:no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Society / Client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385301" y="4116436"/>
            <a:ext cx="2424898" cy="1485093"/>
            <a:chOff x="408373" y="4125593"/>
            <a:chExt cx="2424898" cy="1485093"/>
          </a:xfrm>
        </p:grpSpPr>
        <p:sp>
          <p:nvSpPr>
            <p:cNvPr id="3" name="Rectángulo 2"/>
            <p:cNvSpPr/>
            <p:nvPr/>
          </p:nvSpPr>
          <p:spPr>
            <a:xfrm>
              <a:off x="408373" y="4125594"/>
              <a:ext cx="2424898" cy="1485092"/>
            </a:xfrm>
            <a:prstGeom prst="rect">
              <a:avLst/>
            </a:prstGeom>
            <a:noFill/>
            <a:ln w="38100">
              <a:solidFill>
                <a:srgbClr val="00B4F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Rectángulo 3"/>
            <p:cNvSpPr/>
            <p:nvPr/>
          </p:nvSpPr>
          <p:spPr>
            <a:xfrm>
              <a:off x="408373" y="4125593"/>
              <a:ext cx="1065320" cy="490795"/>
            </a:xfrm>
            <a:prstGeom prst="rect">
              <a:avLst/>
            </a:prstGeom>
            <a:solidFill>
              <a:srgbClr val="00B4F1"/>
            </a:solidFill>
            <a:ln>
              <a:solidFill>
                <a:srgbClr val="00B4F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Oct 2</a:t>
              </a:r>
              <a:endParaRPr lang="es-ES" dirty="0"/>
            </a:p>
          </p:txBody>
        </p:sp>
      </p:grpSp>
      <p:grpSp>
        <p:nvGrpSpPr>
          <p:cNvPr id="185" name="Grupo 184"/>
          <p:cNvGrpSpPr/>
          <p:nvPr/>
        </p:nvGrpSpPr>
        <p:grpSpPr>
          <a:xfrm>
            <a:off x="3058844" y="1751335"/>
            <a:ext cx="2424898" cy="1738461"/>
            <a:chOff x="408373" y="4116065"/>
            <a:chExt cx="2424898" cy="1494621"/>
          </a:xfrm>
        </p:grpSpPr>
        <p:sp>
          <p:nvSpPr>
            <p:cNvPr id="186" name="Rectángulo 185"/>
            <p:cNvSpPr/>
            <p:nvPr/>
          </p:nvSpPr>
          <p:spPr>
            <a:xfrm>
              <a:off x="408373" y="4125594"/>
              <a:ext cx="2424898" cy="1485092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7" name="Rectángulo 186"/>
            <p:cNvSpPr/>
            <p:nvPr/>
          </p:nvSpPr>
          <p:spPr>
            <a:xfrm>
              <a:off x="1759788" y="4116065"/>
              <a:ext cx="1065320" cy="39430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Oct 9</a:t>
              </a:r>
              <a:endParaRPr lang="es-ES" dirty="0"/>
            </a:p>
          </p:txBody>
        </p:sp>
      </p:grpSp>
      <p:grpSp>
        <p:nvGrpSpPr>
          <p:cNvPr id="188" name="Grupo 187"/>
          <p:cNvGrpSpPr/>
          <p:nvPr/>
        </p:nvGrpSpPr>
        <p:grpSpPr>
          <a:xfrm>
            <a:off x="389273" y="1751463"/>
            <a:ext cx="2424898" cy="2252499"/>
            <a:chOff x="408373" y="4125593"/>
            <a:chExt cx="2424898" cy="1485093"/>
          </a:xfrm>
        </p:grpSpPr>
        <p:sp>
          <p:nvSpPr>
            <p:cNvPr id="189" name="Rectángulo 188"/>
            <p:cNvSpPr/>
            <p:nvPr/>
          </p:nvSpPr>
          <p:spPr>
            <a:xfrm>
              <a:off x="408373" y="4125594"/>
              <a:ext cx="2424898" cy="1485092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0" name="Rectángulo 189"/>
            <p:cNvSpPr/>
            <p:nvPr/>
          </p:nvSpPr>
          <p:spPr>
            <a:xfrm>
              <a:off x="408373" y="4125593"/>
              <a:ext cx="1065320" cy="3011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smtClean="0"/>
                <a:t>Oct 5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157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/>
      <p:bldP spid="166" grpId="0"/>
      <p:bldP spid="167" grpId="0"/>
      <p:bldP spid="168" grpId="0"/>
      <p:bldP spid="169" grpId="0"/>
      <p:bldP spid="17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087" y="1611943"/>
            <a:ext cx="54578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2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35" y="3365291"/>
            <a:ext cx="2796813" cy="749429"/>
          </a:xfrm>
          <a:prstGeom prst="rect">
            <a:avLst/>
          </a:prstGeom>
        </p:spPr>
      </p:pic>
      <p:pic>
        <p:nvPicPr>
          <p:cNvPr id="85" name="Picture 2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43236" y="4839459"/>
            <a:ext cx="2796813" cy="749429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0097" y="1988355"/>
            <a:ext cx="2796813" cy="749429"/>
          </a:xfrm>
          <a:prstGeom prst="rect">
            <a:avLst/>
          </a:prstGeom>
        </p:spPr>
      </p:pic>
      <p:pic>
        <p:nvPicPr>
          <p:cNvPr id="87" name="Picture 1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128" y="3373558"/>
            <a:ext cx="2796813" cy="749429"/>
          </a:xfrm>
          <a:prstGeom prst="rect">
            <a:avLst/>
          </a:prstGeom>
        </p:spPr>
      </p:pic>
      <p:grpSp>
        <p:nvGrpSpPr>
          <p:cNvPr id="88" name="Group 38"/>
          <p:cNvGrpSpPr/>
          <p:nvPr/>
        </p:nvGrpSpPr>
        <p:grpSpPr>
          <a:xfrm>
            <a:off x="377213" y="2079256"/>
            <a:ext cx="2357593" cy="570440"/>
            <a:chOff x="5219477" y="995322"/>
            <a:chExt cx="6261323" cy="1514980"/>
          </a:xfrm>
        </p:grpSpPr>
        <p:sp>
          <p:nvSpPr>
            <p:cNvPr id="89" name="Freeform: Shape 39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Freeform: Shape 40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91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92" y="1988558"/>
            <a:ext cx="2796813" cy="749429"/>
          </a:xfrm>
          <a:prstGeom prst="rect">
            <a:avLst/>
          </a:prstGeom>
        </p:spPr>
      </p:pic>
      <p:grpSp>
        <p:nvGrpSpPr>
          <p:cNvPr id="92" name="Group 42"/>
          <p:cNvGrpSpPr/>
          <p:nvPr/>
        </p:nvGrpSpPr>
        <p:grpSpPr>
          <a:xfrm>
            <a:off x="2077452" y="2072854"/>
            <a:ext cx="2357593" cy="570440"/>
            <a:chOff x="5342415" y="977137"/>
            <a:chExt cx="6261323" cy="1514980"/>
          </a:xfrm>
        </p:grpSpPr>
        <p:grpSp>
          <p:nvGrpSpPr>
            <p:cNvPr id="93" name="Group 32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95" name="Freeform: Shape 20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Freeform: Shape 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94" name="TextBox 41"/>
            <p:cNvSpPr txBox="1"/>
            <p:nvPr/>
          </p:nvSpPr>
          <p:spPr>
            <a:xfrm>
              <a:off x="6432456" y="1220518"/>
              <a:ext cx="4435795" cy="106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50000"/>
                    </a:schemeClr>
                  </a:solidFill>
                </a:rPr>
                <a:t>BOOLEANS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97" name="Group 11"/>
          <p:cNvGrpSpPr/>
          <p:nvPr/>
        </p:nvGrpSpPr>
        <p:grpSpPr>
          <a:xfrm>
            <a:off x="324898" y="2012870"/>
            <a:ext cx="2156661" cy="676838"/>
            <a:chOff x="1690777" y="2053087"/>
            <a:chExt cx="3700733" cy="1449238"/>
          </a:xfrm>
          <a:effectLst/>
        </p:grpSpPr>
        <p:sp>
          <p:nvSpPr>
            <p:cNvPr id="98" name="Freeform: Shape 8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Freeform: Shape 1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Freeform: Shape 9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1">
                    <a:shade val="30000"/>
                    <a:satMod val="115000"/>
                    <a:lumMod val="76000"/>
                    <a:lumOff val="24000"/>
                  </a:schemeClr>
                </a:gs>
                <a:gs pos="0">
                  <a:schemeClr val="accent1">
                    <a:shade val="67500"/>
                    <a:satMod val="115000"/>
                    <a:lumMod val="77000"/>
                    <a:lumOff val="23000"/>
                  </a:schemeClr>
                </a:gs>
                <a:gs pos="100000">
                  <a:schemeClr val="accent1">
                    <a:shade val="100000"/>
                    <a:satMod val="115000"/>
                    <a:lumMod val="72000"/>
                  </a:schemeClr>
                </a:gs>
                <a:gs pos="94000">
                  <a:schemeClr val="accent1">
                    <a:shade val="100000"/>
                    <a:satMod val="115000"/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1" name="Group 30"/>
          <p:cNvGrpSpPr/>
          <p:nvPr/>
        </p:nvGrpSpPr>
        <p:grpSpPr>
          <a:xfrm>
            <a:off x="385811" y="2016153"/>
            <a:ext cx="397860" cy="646331"/>
            <a:chOff x="1205155" y="850132"/>
            <a:chExt cx="1056641" cy="1716531"/>
          </a:xfrm>
        </p:grpSpPr>
        <p:sp>
          <p:nvSpPr>
            <p:cNvPr id="102" name="TextBox 21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1</a:t>
              </a:r>
            </a:p>
          </p:txBody>
        </p:sp>
        <p:cxnSp>
          <p:nvCxnSpPr>
            <p:cNvPr id="103" name="Straight Connector 23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90"/>
          <p:cNvGrpSpPr/>
          <p:nvPr/>
        </p:nvGrpSpPr>
        <p:grpSpPr>
          <a:xfrm>
            <a:off x="365500" y="4937149"/>
            <a:ext cx="2357593" cy="570440"/>
            <a:chOff x="5219477" y="995322"/>
            <a:chExt cx="6261323" cy="1514980"/>
          </a:xfrm>
        </p:grpSpPr>
        <p:sp>
          <p:nvSpPr>
            <p:cNvPr id="106" name="Freeform: Shape 9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7" name="Freeform: Shape 9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8" name="Picture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54" y="4852764"/>
            <a:ext cx="2796813" cy="749429"/>
          </a:xfrm>
          <a:prstGeom prst="rect">
            <a:avLst/>
          </a:prstGeom>
        </p:spPr>
      </p:pic>
      <p:grpSp>
        <p:nvGrpSpPr>
          <p:cNvPr id="109" name="Group 94"/>
          <p:cNvGrpSpPr/>
          <p:nvPr/>
        </p:nvGrpSpPr>
        <p:grpSpPr>
          <a:xfrm>
            <a:off x="2095231" y="4893873"/>
            <a:ext cx="2357593" cy="646331"/>
            <a:chOff x="5342415" y="857554"/>
            <a:chExt cx="6261323" cy="1716532"/>
          </a:xfrm>
        </p:grpSpPr>
        <p:grpSp>
          <p:nvGrpSpPr>
            <p:cNvPr id="110" name="Group 95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112" name="Freeform: Shape 97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Freeform: Shape 98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1" name="TextBox 96"/>
            <p:cNvSpPr txBox="1"/>
            <p:nvPr/>
          </p:nvSpPr>
          <p:spPr>
            <a:xfrm>
              <a:off x="6618187" y="857554"/>
              <a:ext cx="4452548" cy="1716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50000"/>
                    </a:schemeClr>
                  </a:solidFill>
                </a:rPr>
                <a:t>INTEGERS AND FLOATS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114" name="Group 99"/>
          <p:cNvGrpSpPr/>
          <p:nvPr/>
        </p:nvGrpSpPr>
        <p:grpSpPr>
          <a:xfrm>
            <a:off x="347134" y="4872054"/>
            <a:ext cx="2156661" cy="676838"/>
            <a:chOff x="1690777" y="2053087"/>
            <a:chExt cx="3700733" cy="1449238"/>
          </a:xfrm>
          <a:effectLst/>
        </p:grpSpPr>
        <p:sp>
          <p:nvSpPr>
            <p:cNvPr id="115" name="Freeform: Shape 100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Freeform: Shape 101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2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Freeform: Shape 102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2">
                    <a:lumMod val="76000"/>
                    <a:lumOff val="24000"/>
                  </a:schemeClr>
                </a:gs>
                <a:gs pos="0">
                  <a:schemeClr val="accent2">
                    <a:lumMod val="76000"/>
                    <a:lumOff val="24000"/>
                  </a:schemeClr>
                </a:gs>
                <a:gs pos="100000">
                  <a:schemeClr val="accent2">
                    <a:lumMod val="72000"/>
                  </a:schemeClr>
                </a:gs>
                <a:gs pos="94000">
                  <a:schemeClr val="accent2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03"/>
          <p:cNvGrpSpPr/>
          <p:nvPr/>
        </p:nvGrpSpPr>
        <p:grpSpPr>
          <a:xfrm>
            <a:off x="410597" y="4893874"/>
            <a:ext cx="397860" cy="646331"/>
            <a:chOff x="1205155" y="906348"/>
            <a:chExt cx="1056641" cy="1716531"/>
          </a:xfrm>
        </p:grpSpPr>
        <p:sp>
          <p:nvSpPr>
            <p:cNvPr id="119" name="TextBox 104"/>
            <p:cNvSpPr txBox="1"/>
            <p:nvPr/>
          </p:nvSpPr>
          <p:spPr>
            <a:xfrm>
              <a:off x="1205155" y="906348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>
                      <a:lumMod val="50000"/>
                    </a:schemeClr>
                  </a:solidFill>
                </a:rPr>
                <a:t>3</a:t>
              </a:r>
            </a:p>
          </p:txBody>
        </p:sp>
        <p:cxnSp>
          <p:nvCxnSpPr>
            <p:cNvPr id="120" name="Straight Connector 105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07"/>
          <p:cNvGrpSpPr/>
          <p:nvPr/>
        </p:nvGrpSpPr>
        <p:grpSpPr>
          <a:xfrm rot="10800000">
            <a:off x="2051703" y="3463473"/>
            <a:ext cx="2357593" cy="570440"/>
            <a:chOff x="5219477" y="995322"/>
            <a:chExt cx="6261323" cy="1514980"/>
          </a:xfrm>
        </p:grpSpPr>
        <p:sp>
          <p:nvSpPr>
            <p:cNvPr id="123" name="Freeform: Shape 108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Freeform: Shape 109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5" name="Group 1"/>
          <p:cNvGrpSpPr/>
          <p:nvPr/>
        </p:nvGrpSpPr>
        <p:grpSpPr>
          <a:xfrm>
            <a:off x="324898" y="3457618"/>
            <a:ext cx="2357593" cy="570440"/>
            <a:chOff x="1848457" y="2288831"/>
            <a:chExt cx="4647000" cy="1124381"/>
          </a:xfrm>
        </p:grpSpPr>
        <p:grpSp>
          <p:nvGrpSpPr>
            <p:cNvPr id="126" name="Group 111"/>
            <p:cNvGrpSpPr/>
            <p:nvPr/>
          </p:nvGrpSpPr>
          <p:grpSpPr>
            <a:xfrm rot="10800000">
              <a:off x="1848457" y="2288831"/>
              <a:ext cx="4647000" cy="1124381"/>
              <a:chOff x="5219477" y="995322"/>
              <a:chExt cx="6261323" cy="1514980"/>
            </a:xfrm>
          </p:grpSpPr>
          <p:sp>
            <p:nvSpPr>
              <p:cNvPr id="128" name="Freeform: Shape 113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Freeform: Shape 114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7" name="TextBox 112"/>
            <p:cNvSpPr txBox="1"/>
            <p:nvPr/>
          </p:nvSpPr>
          <p:spPr>
            <a:xfrm>
              <a:off x="2385980" y="2417461"/>
              <a:ext cx="3541334" cy="78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>
                      <a:lumMod val="50000"/>
                    </a:schemeClr>
                  </a:solidFill>
                </a:rPr>
                <a:t>STRINGS </a:t>
              </a:r>
              <a:endParaRPr lang="en-US" sz="20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30" name="Group 115"/>
          <p:cNvGrpSpPr/>
          <p:nvPr/>
        </p:nvGrpSpPr>
        <p:grpSpPr>
          <a:xfrm rot="10800000">
            <a:off x="2277812" y="3400803"/>
            <a:ext cx="2156661" cy="676838"/>
            <a:chOff x="1690777" y="2053087"/>
            <a:chExt cx="3700733" cy="1449238"/>
          </a:xfrm>
          <a:effectLst/>
        </p:grpSpPr>
        <p:sp>
          <p:nvSpPr>
            <p:cNvPr id="131" name="Freeform: Shape 11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2" name="Freeform: Shape 11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3" name="Freeform: Shape 11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6000"/>
                    <a:lumOff val="24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4" name="Group 119"/>
          <p:cNvGrpSpPr/>
          <p:nvPr/>
        </p:nvGrpSpPr>
        <p:grpSpPr>
          <a:xfrm>
            <a:off x="3944687" y="3426735"/>
            <a:ext cx="425402" cy="646331"/>
            <a:chOff x="5293951" y="1028516"/>
            <a:chExt cx="1129787" cy="1716529"/>
          </a:xfrm>
        </p:grpSpPr>
        <p:sp>
          <p:nvSpPr>
            <p:cNvPr id="135" name="TextBox 120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6">
                      <a:lumMod val="50000"/>
                    </a:schemeClr>
                  </a:solidFill>
                </a:rPr>
                <a:t>2</a:t>
              </a:r>
            </a:p>
          </p:txBody>
        </p:sp>
        <p:cxnSp>
          <p:nvCxnSpPr>
            <p:cNvPr id="136" name="Straight Connector 121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70"/>
          <p:cNvGrpSpPr/>
          <p:nvPr/>
        </p:nvGrpSpPr>
        <p:grpSpPr>
          <a:xfrm rot="10800000">
            <a:off x="6485963" y="2087320"/>
            <a:ext cx="2357593" cy="570440"/>
            <a:chOff x="5219477" y="995322"/>
            <a:chExt cx="6261323" cy="1514980"/>
          </a:xfrm>
        </p:grpSpPr>
        <p:sp>
          <p:nvSpPr>
            <p:cNvPr id="139" name="Freeform: Shape 7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0" name="Freeform: Shape 7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1" name="Group 73"/>
          <p:cNvGrpSpPr/>
          <p:nvPr/>
        </p:nvGrpSpPr>
        <p:grpSpPr>
          <a:xfrm>
            <a:off x="4759159" y="2081466"/>
            <a:ext cx="2357593" cy="570440"/>
            <a:chOff x="1848457" y="2288831"/>
            <a:chExt cx="4647000" cy="1124381"/>
          </a:xfrm>
        </p:grpSpPr>
        <p:grpSp>
          <p:nvGrpSpPr>
            <p:cNvPr id="142" name="Group 74"/>
            <p:cNvGrpSpPr/>
            <p:nvPr/>
          </p:nvGrpSpPr>
          <p:grpSpPr>
            <a:xfrm rot="10800000">
              <a:off x="1848457" y="2288831"/>
              <a:ext cx="4647000" cy="1124381"/>
              <a:chOff x="5219477" y="995322"/>
              <a:chExt cx="6261323" cy="1514980"/>
            </a:xfrm>
          </p:grpSpPr>
          <p:sp>
            <p:nvSpPr>
              <p:cNvPr id="144" name="Freeform: Shape 76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Freeform: Shape 7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3" name="TextBox 75"/>
            <p:cNvSpPr txBox="1"/>
            <p:nvPr/>
          </p:nvSpPr>
          <p:spPr>
            <a:xfrm>
              <a:off x="2385980" y="2417461"/>
              <a:ext cx="3541334" cy="78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4">
                      <a:lumMod val="50000"/>
                    </a:schemeClr>
                  </a:solidFill>
                </a:rPr>
                <a:t>LISTS</a:t>
              </a:r>
              <a:endParaRPr lang="en-US" sz="20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46" name="Group 78"/>
          <p:cNvGrpSpPr/>
          <p:nvPr/>
        </p:nvGrpSpPr>
        <p:grpSpPr>
          <a:xfrm rot="10800000">
            <a:off x="6712072" y="2024651"/>
            <a:ext cx="2156661" cy="676838"/>
            <a:chOff x="1690777" y="2053087"/>
            <a:chExt cx="3700733" cy="1449238"/>
          </a:xfrm>
          <a:effectLst/>
        </p:grpSpPr>
        <p:sp>
          <p:nvSpPr>
            <p:cNvPr id="147" name="Freeform: Shape 7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reeform: Shape 8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Freeform: Shape 8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4">
                    <a:lumMod val="76000"/>
                    <a:lumOff val="24000"/>
                  </a:schemeClr>
                </a:gs>
                <a:gs pos="0">
                  <a:schemeClr val="accent4">
                    <a:lumMod val="76000"/>
                    <a:lumOff val="24000"/>
                  </a:schemeClr>
                </a:gs>
                <a:gs pos="100000">
                  <a:schemeClr val="accent4">
                    <a:lumMod val="72000"/>
                  </a:schemeClr>
                </a:gs>
                <a:gs pos="94000">
                  <a:schemeClr val="accent4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0" name="Group 82"/>
          <p:cNvGrpSpPr/>
          <p:nvPr/>
        </p:nvGrpSpPr>
        <p:grpSpPr>
          <a:xfrm>
            <a:off x="8359313" y="2069996"/>
            <a:ext cx="425402" cy="646331"/>
            <a:chOff x="5293951" y="1028516"/>
            <a:chExt cx="1129787" cy="1716529"/>
          </a:xfrm>
        </p:grpSpPr>
        <p:sp>
          <p:nvSpPr>
            <p:cNvPr id="151" name="TextBox 8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  <a:endParaRPr lang="en-US" sz="36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152" name="Straight Connector 8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86"/>
          <p:cNvGrpSpPr/>
          <p:nvPr/>
        </p:nvGrpSpPr>
        <p:grpSpPr>
          <a:xfrm>
            <a:off x="4776155" y="3465514"/>
            <a:ext cx="2357593" cy="570440"/>
            <a:chOff x="5219477" y="995322"/>
            <a:chExt cx="6261323" cy="1514980"/>
          </a:xfrm>
        </p:grpSpPr>
        <p:sp>
          <p:nvSpPr>
            <p:cNvPr id="155" name="Freeform: Shape 187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6" name="Freeform: Shape 188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7" name="Group 190"/>
          <p:cNvGrpSpPr/>
          <p:nvPr/>
        </p:nvGrpSpPr>
        <p:grpSpPr>
          <a:xfrm>
            <a:off x="6476394" y="3459112"/>
            <a:ext cx="2357593" cy="570440"/>
            <a:chOff x="5342415" y="977137"/>
            <a:chExt cx="6261323" cy="1514980"/>
          </a:xfrm>
        </p:grpSpPr>
        <p:grpSp>
          <p:nvGrpSpPr>
            <p:cNvPr id="158" name="Group 191"/>
            <p:cNvGrpSpPr/>
            <p:nvPr/>
          </p:nvGrpSpPr>
          <p:grpSpPr>
            <a:xfrm>
              <a:off x="5342415" y="977137"/>
              <a:ext cx="6261323" cy="1514980"/>
              <a:chOff x="5219477" y="995322"/>
              <a:chExt cx="6261323" cy="1514980"/>
            </a:xfrm>
          </p:grpSpPr>
          <p:sp>
            <p:nvSpPr>
              <p:cNvPr id="160" name="Freeform: Shape 193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Freeform: Shape 194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9" name="TextBox 192"/>
            <p:cNvSpPr txBox="1"/>
            <p:nvPr/>
          </p:nvSpPr>
          <p:spPr>
            <a:xfrm>
              <a:off x="6432456" y="1220518"/>
              <a:ext cx="4435795" cy="1062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6">
                      <a:lumMod val="50000"/>
                    </a:schemeClr>
                  </a:solidFill>
                </a:rPr>
                <a:t>SETS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62" name="Group 195"/>
          <p:cNvGrpSpPr/>
          <p:nvPr/>
        </p:nvGrpSpPr>
        <p:grpSpPr>
          <a:xfrm>
            <a:off x="4723840" y="3399128"/>
            <a:ext cx="2156661" cy="676838"/>
            <a:chOff x="1690777" y="2053087"/>
            <a:chExt cx="3700733" cy="1449238"/>
          </a:xfrm>
          <a:effectLst/>
        </p:grpSpPr>
        <p:sp>
          <p:nvSpPr>
            <p:cNvPr id="163" name="Freeform: Shape 196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Freeform: Shape 197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Freeform: Shape 198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1">
              <a:gsLst>
                <a:gs pos="37000">
                  <a:schemeClr val="accent6">
                    <a:lumMod val="76000"/>
                    <a:lumOff val="24000"/>
                  </a:schemeClr>
                </a:gs>
                <a:gs pos="0">
                  <a:schemeClr val="accent6">
                    <a:lumMod val="77000"/>
                    <a:lumOff val="23000"/>
                  </a:schemeClr>
                </a:gs>
                <a:gs pos="100000">
                  <a:schemeClr val="accent6">
                    <a:lumMod val="72000"/>
                  </a:schemeClr>
                </a:gs>
                <a:gs pos="94000">
                  <a:schemeClr val="accent6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6" name="Group 199"/>
          <p:cNvGrpSpPr/>
          <p:nvPr/>
        </p:nvGrpSpPr>
        <p:grpSpPr>
          <a:xfrm>
            <a:off x="4850715" y="3412285"/>
            <a:ext cx="397860" cy="646331"/>
            <a:chOff x="1205155" y="850132"/>
            <a:chExt cx="1056641" cy="1716531"/>
          </a:xfrm>
        </p:grpSpPr>
        <p:sp>
          <p:nvSpPr>
            <p:cNvPr id="167" name="TextBox 200"/>
            <p:cNvSpPr txBox="1"/>
            <p:nvPr/>
          </p:nvSpPr>
          <p:spPr>
            <a:xfrm>
              <a:off x="1205155" y="850132"/>
              <a:ext cx="1056641" cy="1716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accent6">
                      <a:lumMod val="50000"/>
                    </a:schemeClr>
                  </a:solidFill>
                </a:rPr>
                <a:t>5</a:t>
              </a:r>
              <a:endParaRPr lang="en-US" sz="3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68" name="Straight Connector 201"/>
            <p:cNvCxnSpPr/>
            <p:nvPr/>
          </p:nvCxnSpPr>
          <p:spPr>
            <a:xfrm>
              <a:off x="2235200" y="1138648"/>
              <a:ext cx="0" cy="1147352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220"/>
          <p:cNvGrpSpPr/>
          <p:nvPr/>
        </p:nvGrpSpPr>
        <p:grpSpPr>
          <a:xfrm rot="10800000">
            <a:off x="6485963" y="4932155"/>
            <a:ext cx="2357593" cy="570440"/>
            <a:chOff x="5219477" y="995322"/>
            <a:chExt cx="6261323" cy="1514980"/>
          </a:xfrm>
        </p:grpSpPr>
        <p:sp>
          <p:nvSpPr>
            <p:cNvPr id="187" name="Freeform: Shape 221"/>
            <p:cNvSpPr/>
            <p:nvPr/>
          </p:nvSpPr>
          <p:spPr>
            <a:xfrm>
              <a:off x="10891520" y="995322"/>
              <a:ext cx="589280" cy="1514980"/>
            </a:xfrm>
            <a:custGeom>
              <a:avLst/>
              <a:gdLst>
                <a:gd name="connsiteX0" fmla="*/ 0 w 589280"/>
                <a:gd name="connsiteY0" fmla="*/ 0 h 1514980"/>
                <a:gd name="connsiteX1" fmla="*/ 336778 w 589280"/>
                <a:gd name="connsiteY1" fmla="*/ 0 h 1514980"/>
                <a:gd name="connsiteX2" fmla="*/ 589280 w 589280"/>
                <a:gd name="connsiteY2" fmla="*/ 252502 h 1514980"/>
                <a:gd name="connsiteX3" fmla="*/ 589280 w 589280"/>
                <a:gd name="connsiteY3" fmla="*/ 1262478 h 1514980"/>
                <a:gd name="connsiteX4" fmla="*/ 336778 w 589280"/>
                <a:gd name="connsiteY4" fmla="*/ 1514980 h 1514980"/>
                <a:gd name="connsiteX5" fmla="*/ 0 w 589280"/>
                <a:gd name="connsiteY5" fmla="*/ 1514980 h 1514980"/>
                <a:gd name="connsiteX6" fmla="*/ 0 w 589280"/>
                <a:gd name="connsiteY6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280" h="1514980">
                  <a:moveTo>
                    <a:pt x="0" y="0"/>
                  </a:moveTo>
                  <a:lnTo>
                    <a:pt x="336778" y="0"/>
                  </a:lnTo>
                  <a:cubicBezTo>
                    <a:pt x="476231" y="0"/>
                    <a:pt x="589280" y="113049"/>
                    <a:pt x="589280" y="252502"/>
                  </a:cubicBezTo>
                  <a:lnTo>
                    <a:pt x="589280" y="1262478"/>
                  </a:lnTo>
                  <a:cubicBezTo>
                    <a:pt x="589280" y="1401931"/>
                    <a:pt x="476231" y="1514980"/>
                    <a:pt x="336778" y="1514980"/>
                  </a:cubicBez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Freeform: Shape 222"/>
            <p:cNvSpPr/>
            <p:nvPr/>
          </p:nvSpPr>
          <p:spPr>
            <a:xfrm>
              <a:off x="5219477" y="995322"/>
              <a:ext cx="5672043" cy="1514980"/>
            </a:xfrm>
            <a:custGeom>
              <a:avLst/>
              <a:gdLst>
                <a:gd name="connsiteX0" fmla="*/ 0 w 5672043"/>
                <a:gd name="connsiteY0" fmla="*/ 0 h 1514980"/>
                <a:gd name="connsiteX1" fmla="*/ 5672043 w 5672043"/>
                <a:gd name="connsiteY1" fmla="*/ 0 h 1514980"/>
                <a:gd name="connsiteX2" fmla="*/ 5672043 w 5672043"/>
                <a:gd name="connsiteY2" fmla="*/ 1514980 h 1514980"/>
                <a:gd name="connsiteX3" fmla="*/ 0 w 5672043"/>
                <a:gd name="connsiteY3" fmla="*/ 1514980 h 1514980"/>
                <a:gd name="connsiteX4" fmla="*/ 0 w 5672043"/>
                <a:gd name="connsiteY4" fmla="*/ 0 h 151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043" h="1514980">
                  <a:moveTo>
                    <a:pt x="0" y="0"/>
                  </a:moveTo>
                  <a:lnTo>
                    <a:pt x="5672043" y="0"/>
                  </a:lnTo>
                  <a:lnTo>
                    <a:pt x="5672043" y="1514980"/>
                  </a:lnTo>
                  <a:lnTo>
                    <a:pt x="0" y="1514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9" name="Group 223"/>
          <p:cNvGrpSpPr/>
          <p:nvPr/>
        </p:nvGrpSpPr>
        <p:grpSpPr>
          <a:xfrm>
            <a:off x="4759159" y="4926300"/>
            <a:ext cx="2357593" cy="570440"/>
            <a:chOff x="1848457" y="2288831"/>
            <a:chExt cx="4647000" cy="1124381"/>
          </a:xfrm>
        </p:grpSpPr>
        <p:grpSp>
          <p:nvGrpSpPr>
            <p:cNvPr id="190" name="Group 224"/>
            <p:cNvGrpSpPr/>
            <p:nvPr/>
          </p:nvGrpSpPr>
          <p:grpSpPr>
            <a:xfrm rot="10800000">
              <a:off x="1848457" y="2288831"/>
              <a:ext cx="4647000" cy="1124381"/>
              <a:chOff x="5219477" y="995322"/>
              <a:chExt cx="6261323" cy="1514980"/>
            </a:xfrm>
          </p:grpSpPr>
          <p:sp>
            <p:nvSpPr>
              <p:cNvPr id="192" name="Freeform: Shape 226"/>
              <p:cNvSpPr/>
              <p:nvPr/>
            </p:nvSpPr>
            <p:spPr>
              <a:xfrm>
                <a:off x="10891520" y="995322"/>
                <a:ext cx="589280" cy="1514980"/>
              </a:xfrm>
              <a:custGeom>
                <a:avLst/>
                <a:gdLst>
                  <a:gd name="connsiteX0" fmla="*/ 0 w 589280"/>
                  <a:gd name="connsiteY0" fmla="*/ 0 h 1514980"/>
                  <a:gd name="connsiteX1" fmla="*/ 336778 w 589280"/>
                  <a:gd name="connsiteY1" fmla="*/ 0 h 1514980"/>
                  <a:gd name="connsiteX2" fmla="*/ 589280 w 589280"/>
                  <a:gd name="connsiteY2" fmla="*/ 252502 h 1514980"/>
                  <a:gd name="connsiteX3" fmla="*/ 589280 w 589280"/>
                  <a:gd name="connsiteY3" fmla="*/ 1262478 h 1514980"/>
                  <a:gd name="connsiteX4" fmla="*/ 336778 w 589280"/>
                  <a:gd name="connsiteY4" fmla="*/ 1514980 h 1514980"/>
                  <a:gd name="connsiteX5" fmla="*/ 0 w 589280"/>
                  <a:gd name="connsiteY5" fmla="*/ 1514980 h 1514980"/>
                  <a:gd name="connsiteX6" fmla="*/ 0 w 589280"/>
                  <a:gd name="connsiteY6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280" h="1514980">
                    <a:moveTo>
                      <a:pt x="0" y="0"/>
                    </a:moveTo>
                    <a:lnTo>
                      <a:pt x="336778" y="0"/>
                    </a:lnTo>
                    <a:cubicBezTo>
                      <a:pt x="476231" y="0"/>
                      <a:pt x="589280" y="113049"/>
                      <a:pt x="589280" y="252502"/>
                    </a:cubicBezTo>
                    <a:lnTo>
                      <a:pt x="589280" y="1262478"/>
                    </a:lnTo>
                    <a:cubicBezTo>
                      <a:pt x="589280" y="1401931"/>
                      <a:pt x="476231" y="1514980"/>
                      <a:pt x="336778" y="1514980"/>
                    </a:cubicBez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Freeform: Shape 227"/>
              <p:cNvSpPr/>
              <p:nvPr/>
            </p:nvSpPr>
            <p:spPr>
              <a:xfrm>
                <a:off x="5219477" y="995322"/>
                <a:ext cx="5672043" cy="1514980"/>
              </a:xfrm>
              <a:custGeom>
                <a:avLst/>
                <a:gdLst>
                  <a:gd name="connsiteX0" fmla="*/ 0 w 5672043"/>
                  <a:gd name="connsiteY0" fmla="*/ 0 h 1514980"/>
                  <a:gd name="connsiteX1" fmla="*/ 5672043 w 5672043"/>
                  <a:gd name="connsiteY1" fmla="*/ 0 h 1514980"/>
                  <a:gd name="connsiteX2" fmla="*/ 5672043 w 5672043"/>
                  <a:gd name="connsiteY2" fmla="*/ 1514980 h 1514980"/>
                  <a:gd name="connsiteX3" fmla="*/ 0 w 5672043"/>
                  <a:gd name="connsiteY3" fmla="*/ 1514980 h 1514980"/>
                  <a:gd name="connsiteX4" fmla="*/ 0 w 5672043"/>
                  <a:gd name="connsiteY4" fmla="*/ 0 h 1514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043" h="1514980">
                    <a:moveTo>
                      <a:pt x="0" y="0"/>
                    </a:moveTo>
                    <a:lnTo>
                      <a:pt x="5672043" y="0"/>
                    </a:lnTo>
                    <a:lnTo>
                      <a:pt x="5672043" y="1514980"/>
                    </a:lnTo>
                    <a:lnTo>
                      <a:pt x="0" y="1514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1" name="TextBox 225"/>
            <p:cNvSpPr txBox="1"/>
            <p:nvPr/>
          </p:nvSpPr>
          <p:spPr>
            <a:xfrm>
              <a:off x="2385980" y="2469959"/>
              <a:ext cx="3541334" cy="78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>
                      <a:lumMod val="50000"/>
                    </a:schemeClr>
                  </a:solidFill>
                </a:rPr>
                <a:t>DICTIONARIES</a:t>
              </a:r>
              <a:endParaRPr lang="en-US" sz="20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194" name="Group 228"/>
          <p:cNvGrpSpPr/>
          <p:nvPr/>
        </p:nvGrpSpPr>
        <p:grpSpPr>
          <a:xfrm rot="10800000">
            <a:off x="6712072" y="4869485"/>
            <a:ext cx="2156661" cy="676838"/>
            <a:chOff x="1690777" y="2053087"/>
            <a:chExt cx="3700733" cy="1449238"/>
          </a:xfrm>
          <a:effectLst/>
        </p:grpSpPr>
        <p:sp>
          <p:nvSpPr>
            <p:cNvPr id="195" name="Freeform: Shape 229"/>
            <p:cNvSpPr/>
            <p:nvPr/>
          </p:nvSpPr>
          <p:spPr>
            <a:xfrm>
              <a:off x="1690777" y="2053087"/>
              <a:ext cx="3700733" cy="1449238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Freeform: Shape 230"/>
            <p:cNvSpPr/>
            <p:nvPr/>
          </p:nvSpPr>
          <p:spPr>
            <a:xfrm>
              <a:off x="1743254" y="2126389"/>
              <a:ext cx="3596886" cy="129499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noFill/>
            <a:ln w="38100">
              <a:solidFill>
                <a:schemeClr val="accent1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Freeform: Shape 231"/>
            <p:cNvSpPr/>
            <p:nvPr/>
          </p:nvSpPr>
          <p:spPr>
            <a:xfrm>
              <a:off x="1805892" y="2166858"/>
              <a:ext cx="3585618" cy="1221419"/>
            </a:xfrm>
            <a:custGeom>
              <a:avLst/>
              <a:gdLst>
                <a:gd name="connsiteX0" fmla="*/ 241544 w 3700733"/>
                <a:gd name="connsiteY0" fmla="*/ 0 h 1449238"/>
                <a:gd name="connsiteX1" fmla="*/ 3700733 w 3700733"/>
                <a:gd name="connsiteY1" fmla="*/ 0 h 1449238"/>
                <a:gd name="connsiteX2" fmla="*/ 3700733 w 3700733"/>
                <a:gd name="connsiteY2" fmla="*/ 255819 h 1449238"/>
                <a:gd name="connsiteX3" fmla="*/ 3614578 w 3700733"/>
                <a:gd name="connsiteY3" fmla="*/ 302582 h 1449238"/>
                <a:gd name="connsiteX4" fmla="*/ 3390182 w 3700733"/>
                <a:gd name="connsiteY4" fmla="*/ 724619 h 1449238"/>
                <a:gd name="connsiteX5" fmla="*/ 3614578 w 3700733"/>
                <a:gd name="connsiteY5" fmla="*/ 1146656 h 1449238"/>
                <a:gd name="connsiteX6" fmla="*/ 3700733 w 3700733"/>
                <a:gd name="connsiteY6" fmla="*/ 1193420 h 1449238"/>
                <a:gd name="connsiteX7" fmla="*/ 3700733 w 3700733"/>
                <a:gd name="connsiteY7" fmla="*/ 1449238 h 1449238"/>
                <a:gd name="connsiteX8" fmla="*/ 241544 w 3700733"/>
                <a:gd name="connsiteY8" fmla="*/ 1449238 h 1449238"/>
                <a:gd name="connsiteX9" fmla="*/ 0 w 3700733"/>
                <a:gd name="connsiteY9" fmla="*/ 1207694 h 1449238"/>
                <a:gd name="connsiteX10" fmla="*/ 0 w 3700733"/>
                <a:gd name="connsiteY10" fmla="*/ 241544 h 1449238"/>
                <a:gd name="connsiteX11" fmla="*/ 241544 w 3700733"/>
                <a:gd name="connsiteY11" fmla="*/ 0 h 144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00733" h="1449238">
                  <a:moveTo>
                    <a:pt x="241544" y="0"/>
                  </a:moveTo>
                  <a:lnTo>
                    <a:pt x="3700733" y="0"/>
                  </a:lnTo>
                  <a:lnTo>
                    <a:pt x="3700733" y="255819"/>
                  </a:lnTo>
                  <a:lnTo>
                    <a:pt x="3614578" y="302582"/>
                  </a:lnTo>
                  <a:cubicBezTo>
                    <a:pt x="3479194" y="394046"/>
                    <a:pt x="3390182" y="548938"/>
                    <a:pt x="3390182" y="724619"/>
                  </a:cubicBezTo>
                  <a:cubicBezTo>
                    <a:pt x="3390182" y="900300"/>
                    <a:pt x="3479194" y="1055192"/>
                    <a:pt x="3614578" y="1146656"/>
                  </a:cubicBezTo>
                  <a:lnTo>
                    <a:pt x="3700733" y="1193420"/>
                  </a:lnTo>
                  <a:lnTo>
                    <a:pt x="3700733" y="1449238"/>
                  </a:lnTo>
                  <a:lnTo>
                    <a:pt x="241544" y="1449238"/>
                  </a:lnTo>
                  <a:cubicBezTo>
                    <a:pt x="108143" y="1449238"/>
                    <a:pt x="0" y="1341095"/>
                    <a:pt x="0" y="1207694"/>
                  </a:cubicBezTo>
                  <a:lnTo>
                    <a:pt x="0" y="241544"/>
                  </a:lnTo>
                  <a:cubicBezTo>
                    <a:pt x="0" y="108143"/>
                    <a:pt x="108143" y="0"/>
                    <a:pt x="241544" y="0"/>
                  </a:cubicBezTo>
                  <a:close/>
                </a:path>
              </a:pathLst>
            </a:custGeom>
            <a:gradFill flip="none" rotWithShape="0">
              <a:gsLst>
                <a:gs pos="37000">
                  <a:schemeClr val="accent1">
                    <a:lumMod val="76000"/>
                    <a:lumOff val="24000"/>
                  </a:schemeClr>
                </a:gs>
                <a:gs pos="0">
                  <a:schemeClr val="accent1">
                    <a:lumMod val="76000"/>
                    <a:lumOff val="24000"/>
                  </a:schemeClr>
                </a:gs>
                <a:gs pos="100000">
                  <a:schemeClr val="accent1">
                    <a:lumMod val="72000"/>
                  </a:schemeClr>
                </a:gs>
                <a:gs pos="94000">
                  <a:schemeClr val="accent1">
                    <a:lumMod val="88000"/>
                  </a:schemeClr>
                </a:gs>
              </a:gsLst>
              <a:lin ang="5400000" scaled="1"/>
              <a:tileRect/>
            </a:gradFill>
            <a:ln w="31750">
              <a:noFill/>
              <a:prstDash val="sysDot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8" name="Group 232"/>
          <p:cNvGrpSpPr/>
          <p:nvPr/>
        </p:nvGrpSpPr>
        <p:grpSpPr>
          <a:xfrm>
            <a:off x="8300465" y="4886840"/>
            <a:ext cx="425402" cy="646331"/>
            <a:chOff x="5293951" y="1028516"/>
            <a:chExt cx="1129787" cy="1716529"/>
          </a:xfrm>
        </p:grpSpPr>
        <p:sp>
          <p:nvSpPr>
            <p:cNvPr id="199" name="TextBox 233"/>
            <p:cNvSpPr txBox="1"/>
            <p:nvPr/>
          </p:nvSpPr>
          <p:spPr>
            <a:xfrm>
              <a:off x="5367097" y="1028516"/>
              <a:ext cx="1056641" cy="1716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>
                      <a:lumMod val="50000"/>
                    </a:schemeClr>
                  </a:solidFill>
                </a:rPr>
                <a:t>6</a:t>
              </a:r>
            </a:p>
          </p:txBody>
        </p:sp>
        <p:cxnSp>
          <p:nvCxnSpPr>
            <p:cNvPr id="200" name="Straight Connector 234"/>
            <p:cNvCxnSpPr/>
            <p:nvPr/>
          </p:nvCxnSpPr>
          <p:spPr>
            <a:xfrm>
              <a:off x="5293951" y="1244178"/>
              <a:ext cx="0" cy="1147353"/>
            </a:xfrm>
            <a:prstGeom prst="line">
              <a:avLst/>
            </a:prstGeom>
            <a:ln w="317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02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888 -3.7037E-6 L 4.44444E-6 -3.7037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dictionary data structure simply associates one value with another, so that k : v, where k is a key and v is the value associated with that key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So, let's say you make a dictionary like so:</a:t>
            </a:r>
            <a:endParaRPr lang="es-ES" sz="2000" dirty="0"/>
          </a:p>
          <a:p>
            <a:pPr marL="541338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tools = {"IDE": "Integrated Development Environment",</a:t>
            </a:r>
          </a:p>
          <a:p>
            <a:pPr marL="541338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"REPL": "Read–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–Print Loop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"}</a:t>
            </a:r>
          </a:p>
          <a:p>
            <a:pPr marL="541338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tools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/>
              <a:t>access just one element in the dictionary, you have to call that dictionary with the name of the key that you want to look up:</a:t>
            </a:r>
            <a:endParaRPr lang="es-ES" sz="2000" dirty="0"/>
          </a:p>
          <a:p>
            <a:endParaRPr lang="en-US" sz="2000" dirty="0"/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tools[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REPL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39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You can do fun things with dictionaries, such as get all of the keys in a dictionary, get all of the values, or check for existence:</a:t>
            </a:r>
            <a:endParaRPr lang="es-ES" sz="2000" dirty="0"/>
          </a:p>
          <a:p>
            <a:pPr marL="1882775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tools.keys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1882775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tools.values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If you lookup a non-existing key, then you get a </a:t>
            </a:r>
            <a:r>
              <a:rPr lang="en-US" sz="2000" dirty="0" err="1"/>
              <a:t>KeyError</a:t>
            </a:r>
            <a:r>
              <a:rPr lang="en-US" sz="2000" dirty="0"/>
              <a:t>. You can avoid this by using the get() method:</a:t>
            </a:r>
            <a:endParaRPr lang="es-ES" sz="2000" dirty="0"/>
          </a:p>
          <a:p>
            <a:pPr marL="1882775"/>
            <a:r>
              <a:rPr lang="en-US" sz="1600" b="1" dirty="0" smtClean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tools[</a:t>
            </a:r>
            <a:r>
              <a:rPr lang="en-US" sz="1600" b="1" dirty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1" dirty="0" smtClean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TE"]</a:t>
            </a:r>
            <a:endParaRPr lang="es-ES" sz="1600" b="1" dirty="0">
              <a:solidFill>
                <a:srgbClr val="00B4F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82775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Traceback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(most recent call last):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82775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File "&lt;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&gt;", line 1,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&lt;module&gt;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82775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KeyError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'TE'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i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cs typeface="Courier New" panose="02070309020205020404" pitchFamily="49" charset="0"/>
              </a:rPr>
              <a:t>R</a:t>
            </a:r>
            <a:r>
              <a:rPr lang="en-US" sz="2000" dirty="0" smtClean="0">
                <a:cs typeface="Courier New" panose="02070309020205020404" pitchFamily="49" charset="0"/>
              </a:rPr>
              <a:t>eturns </a:t>
            </a:r>
            <a:r>
              <a:rPr lang="en-US" sz="2000" dirty="0">
                <a:cs typeface="Courier New" panose="02070309020205020404" pitchFamily="49" charset="0"/>
              </a:rPr>
              <a:t>None, which is suppressed from </a:t>
            </a:r>
            <a:r>
              <a:rPr lang="en-US" sz="2000" dirty="0" smtClean="0">
                <a:cs typeface="Courier New" panose="02070309020205020404" pitchFamily="49" charset="0"/>
              </a:rPr>
              <a:t>display</a:t>
            </a:r>
          </a:p>
          <a:p>
            <a:pPr marL="1882775" algn="just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tools.get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("TE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1882775" algn="just"/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cs typeface="Courier New" panose="02070309020205020404" pitchFamily="49" charset="0"/>
              </a:rPr>
              <a:t>B</a:t>
            </a:r>
            <a:r>
              <a:rPr lang="en-US" sz="2000" dirty="0" smtClean="0">
                <a:latin typeface="+mj-lt"/>
                <a:cs typeface="Courier New" panose="02070309020205020404" pitchFamily="49" charset="0"/>
              </a:rPr>
              <a:t>ut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we can explicitly print it</a:t>
            </a:r>
            <a:r>
              <a:rPr lang="en-US" sz="2000" dirty="0" smtClean="0">
                <a:latin typeface="+mj-lt"/>
                <a:cs typeface="Courier New" panose="02070309020205020404" pitchFamily="49" charset="0"/>
              </a:rPr>
              <a:t>:</a:t>
            </a:r>
            <a:endParaRPr lang="es-ES" sz="2000" dirty="0">
              <a:latin typeface="+mj-lt"/>
              <a:cs typeface="Courier New" panose="02070309020205020404" pitchFamily="49" charset="0"/>
            </a:endParaRPr>
          </a:p>
          <a:p>
            <a:pPr marL="1882775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tools.get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TE"))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3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72"/>
          <p:cNvGrpSpPr/>
          <p:nvPr/>
        </p:nvGrpSpPr>
        <p:grpSpPr>
          <a:xfrm>
            <a:off x="2166340" y="2720980"/>
            <a:ext cx="2807050" cy="2809649"/>
            <a:chOff x="3495675" y="1028700"/>
            <a:chExt cx="4981575" cy="4981575"/>
          </a:xfrm>
        </p:grpSpPr>
        <p:sp>
          <p:nvSpPr>
            <p:cNvPr id="9" name="Oval 273"/>
            <p:cNvSpPr/>
            <p:nvPr/>
          </p:nvSpPr>
          <p:spPr>
            <a:xfrm>
              <a:off x="3495675" y="1028700"/>
              <a:ext cx="4981575" cy="4981575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274"/>
            <p:cNvSpPr/>
            <p:nvPr/>
          </p:nvSpPr>
          <p:spPr>
            <a:xfrm>
              <a:off x="4032407" y="1565432"/>
              <a:ext cx="3908108" cy="3908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275"/>
            <p:cNvSpPr/>
            <p:nvPr/>
          </p:nvSpPr>
          <p:spPr>
            <a:xfrm>
              <a:off x="4519610" y="2052635"/>
              <a:ext cx="2933700" cy="2933700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276"/>
            <p:cNvSpPr/>
            <p:nvPr/>
          </p:nvSpPr>
          <p:spPr>
            <a:xfrm>
              <a:off x="5171858" y="2714406"/>
              <a:ext cx="1610161" cy="1610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277"/>
            <p:cNvSpPr/>
            <p:nvPr/>
          </p:nvSpPr>
          <p:spPr>
            <a:xfrm>
              <a:off x="5462815" y="3005363"/>
              <a:ext cx="1028244" cy="1028244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Block Arc 278"/>
          <p:cNvSpPr/>
          <p:nvPr/>
        </p:nvSpPr>
        <p:spPr>
          <a:xfrm rot="18900000">
            <a:off x="1705076" y="2264662"/>
            <a:ext cx="3718839" cy="3722283"/>
          </a:xfrm>
          <a:prstGeom prst="blockArc">
            <a:avLst>
              <a:gd name="adj1" fmla="val 4928282"/>
              <a:gd name="adj2" fmla="val 21359236"/>
              <a:gd name="adj3" fmla="val 340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279"/>
          <p:cNvGrpSpPr/>
          <p:nvPr/>
        </p:nvGrpSpPr>
        <p:grpSpPr>
          <a:xfrm>
            <a:off x="3595078" y="3079760"/>
            <a:ext cx="2151734" cy="1046044"/>
            <a:chOff x="12124791" y="3770786"/>
            <a:chExt cx="3478984" cy="1689710"/>
          </a:xfrm>
        </p:grpSpPr>
        <p:sp>
          <p:nvSpPr>
            <p:cNvPr id="16" name="Freeform 18"/>
            <p:cNvSpPr>
              <a:spLocks noChangeArrowheads="1"/>
            </p:cNvSpPr>
            <p:nvPr/>
          </p:nvSpPr>
          <p:spPr bwMode="auto">
            <a:xfrm>
              <a:off x="12124793" y="4118666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 noChangeArrowheads="1"/>
            </p:cNvSpPr>
            <p:nvPr/>
          </p:nvSpPr>
          <p:spPr bwMode="auto">
            <a:xfrm>
              <a:off x="12124791" y="4255333"/>
              <a:ext cx="2899153" cy="1205163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8" name="Freeform 20"/>
            <p:cNvSpPr>
              <a:spLocks noChangeArrowheads="1"/>
            </p:cNvSpPr>
            <p:nvPr/>
          </p:nvSpPr>
          <p:spPr bwMode="auto">
            <a:xfrm>
              <a:off x="12157926" y="4097957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9" name="Freeform 21"/>
            <p:cNvSpPr>
              <a:spLocks noChangeArrowheads="1"/>
            </p:cNvSpPr>
            <p:nvPr/>
          </p:nvSpPr>
          <p:spPr bwMode="auto">
            <a:xfrm>
              <a:off x="12157924" y="4234626"/>
              <a:ext cx="2899153" cy="1209302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20" name="Freeform 22"/>
            <p:cNvSpPr>
              <a:spLocks noChangeArrowheads="1"/>
            </p:cNvSpPr>
            <p:nvPr/>
          </p:nvSpPr>
          <p:spPr bwMode="auto">
            <a:xfrm>
              <a:off x="14560081" y="3770786"/>
              <a:ext cx="820046" cy="60465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55000" lnSpcReduction="20000"/>
            </a:bodyPr>
            <a:lstStyle/>
            <a:p>
              <a:endParaRPr lang="en-US"/>
            </a:p>
          </p:txBody>
        </p:sp>
        <p:sp>
          <p:nvSpPr>
            <p:cNvPr id="21" name="Freeform 23"/>
            <p:cNvSpPr>
              <a:spLocks noChangeArrowheads="1"/>
            </p:cNvSpPr>
            <p:nvPr/>
          </p:nvSpPr>
          <p:spPr bwMode="auto">
            <a:xfrm>
              <a:off x="14597357" y="4218063"/>
              <a:ext cx="1006418" cy="401719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25000" lnSpcReduction="20000"/>
            </a:bodyPr>
            <a:lstStyle/>
            <a:p>
              <a:endParaRPr lang="en-US"/>
            </a:p>
          </p:txBody>
        </p:sp>
      </p:grpSp>
      <p:sp>
        <p:nvSpPr>
          <p:cNvPr id="22" name="Oval 286"/>
          <p:cNvSpPr/>
          <p:nvPr/>
        </p:nvSpPr>
        <p:spPr>
          <a:xfrm>
            <a:off x="3348871" y="2102709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3" name="Oval 287"/>
          <p:cNvSpPr/>
          <p:nvPr/>
        </p:nvSpPr>
        <p:spPr>
          <a:xfrm>
            <a:off x="2111297" y="260533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4" name="Oval 288"/>
          <p:cNvSpPr/>
          <p:nvPr/>
        </p:nvSpPr>
        <p:spPr>
          <a:xfrm>
            <a:off x="1551323" y="398412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00B4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5" name="Oval 289"/>
          <p:cNvSpPr/>
          <p:nvPr/>
        </p:nvSpPr>
        <p:spPr>
          <a:xfrm>
            <a:off x="2166341" y="5285601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6" name="Oval 290"/>
          <p:cNvSpPr/>
          <p:nvPr/>
        </p:nvSpPr>
        <p:spPr>
          <a:xfrm>
            <a:off x="3422947" y="572846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7" name="Oval 291"/>
          <p:cNvSpPr/>
          <p:nvPr/>
        </p:nvSpPr>
        <p:spPr>
          <a:xfrm>
            <a:off x="3386293" y="2142286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8" name="Oval 292"/>
          <p:cNvSpPr/>
          <p:nvPr/>
        </p:nvSpPr>
        <p:spPr>
          <a:xfrm>
            <a:off x="2148719" y="2647501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9" name="Oval 293"/>
          <p:cNvSpPr/>
          <p:nvPr/>
        </p:nvSpPr>
        <p:spPr>
          <a:xfrm>
            <a:off x="1588744" y="4021578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rgbClr val="00B4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0" name="Oval 294"/>
          <p:cNvSpPr/>
          <p:nvPr/>
        </p:nvSpPr>
        <p:spPr>
          <a:xfrm>
            <a:off x="2203761" y="5323057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1" name="Oval 295"/>
          <p:cNvSpPr/>
          <p:nvPr/>
        </p:nvSpPr>
        <p:spPr>
          <a:xfrm>
            <a:off x="3460369" y="5765918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2" name="TextBox 296"/>
          <p:cNvSpPr txBox="1"/>
          <p:nvPr/>
        </p:nvSpPr>
        <p:spPr>
          <a:xfrm>
            <a:off x="3605868" y="1611943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Python code writing </a:t>
            </a:r>
          </a:p>
        </p:txBody>
      </p:sp>
      <p:sp>
        <p:nvSpPr>
          <p:cNvPr id="34" name="TextBox 298"/>
          <p:cNvSpPr txBox="1"/>
          <p:nvPr/>
        </p:nvSpPr>
        <p:spPr>
          <a:xfrm>
            <a:off x="1047122" y="2126695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Data types</a:t>
            </a:r>
            <a:endParaRPr lang="en-US" sz="2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00"/>
          <p:cNvSpPr txBox="1"/>
          <p:nvPr/>
        </p:nvSpPr>
        <p:spPr>
          <a:xfrm>
            <a:off x="225789" y="3325637"/>
            <a:ext cx="1495425" cy="74610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rgbClr val="00B4F1"/>
                </a:solidFill>
              </a:rPr>
              <a:t>Algorithmic thinking</a:t>
            </a:r>
            <a:endParaRPr lang="en-US" sz="2100" dirty="0">
              <a:solidFill>
                <a:srgbClr val="00B4F1"/>
              </a:solidFill>
            </a:endParaRPr>
          </a:p>
        </p:txBody>
      </p:sp>
      <p:sp>
        <p:nvSpPr>
          <p:cNvPr id="38" name="TextBox 302"/>
          <p:cNvSpPr txBox="1"/>
          <p:nvPr/>
        </p:nvSpPr>
        <p:spPr>
          <a:xfrm>
            <a:off x="474277" y="5347010"/>
            <a:ext cx="1610462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File formats</a:t>
            </a:r>
          </a:p>
        </p:txBody>
      </p:sp>
      <p:sp>
        <p:nvSpPr>
          <p:cNvPr id="40" name="TextBox 304"/>
          <p:cNvSpPr txBox="1"/>
          <p:nvPr/>
        </p:nvSpPr>
        <p:spPr>
          <a:xfrm>
            <a:off x="3674836" y="5970116"/>
            <a:ext cx="2490054" cy="59683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handling with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Pandas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306"/>
          <p:cNvSpPr txBox="1"/>
          <p:nvPr/>
        </p:nvSpPr>
        <p:spPr>
          <a:xfrm>
            <a:off x="6016322" y="3034226"/>
            <a:ext cx="3127679" cy="531406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 objective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307"/>
          <p:cNvSpPr txBox="1"/>
          <p:nvPr/>
        </p:nvSpPr>
        <p:spPr>
          <a:xfrm>
            <a:off x="6038581" y="3775417"/>
            <a:ext cx="2778855" cy="1689402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 fontScale="850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/>
              <a:t>How to </a:t>
            </a:r>
            <a:r>
              <a:rPr lang="en-US" sz="2400" dirty="0"/>
              <a:t>perform a basic analysis of the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How to perform basic manipulations with the data</a:t>
            </a:r>
            <a:r>
              <a:rPr lang="en-GB" sz="2400" dirty="0" smtClean="0"/>
              <a:t>.</a:t>
            </a:r>
            <a:endParaRPr lang="es-ES" sz="2400" dirty="0"/>
          </a:p>
        </p:txBody>
      </p:sp>
      <p:pic>
        <p:nvPicPr>
          <p:cNvPr id="44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94" y="5849950"/>
            <a:ext cx="194109" cy="194289"/>
          </a:xfrm>
          <a:prstGeom prst="rect">
            <a:avLst/>
          </a:prstGeom>
        </p:spPr>
      </p:pic>
      <p:pic>
        <p:nvPicPr>
          <p:cNvPr id="49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08" y="5408845"/>
            <a:ext cx="194109" cy="194289"/>
          </a:xfrm>
          <a:prstGeom prst="rect">
            <a:avLst/>
          </a:prstGeom>
        </p:spPr>
      </p:pic>
      <p:pic>
        <p:nvPicPr>
          <p:cNvPr id="50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79" y="4108307"/>
            <a:ext cx="194109" cy="194289"/>
          </a:xfrm>
          <a:prstGeom prst="rect">
            <a:avLst/>
          </a:prstGeom>
        </p:spPr>
      </p:pic>
      <p:pic>
        <p:nvPicPr>
          <p:cNvPr id="51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77" y="2729713"/>
            <a:ext cx="194109" cy="194289"/>
          </a:xfrm>
          <a:prstGeom prst="rect">
            <a:avLst/>
          </a:prstGeom>
        </p:spPr>
      </p:pic>
      <p:pic>
        <p:nvPicPr>
          <p:cNvPr id="52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62" y="2226503"/>
            <a:ext cx="194109" cy="1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2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 thinking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"/>
          <p:cNvSpPr txBox="1"/>
          <p:nvPr/>
        </p:nvSpPr>
        <p:spPr>
          <a:xfrm>
            <a:off x="3758595" y="1761982"/>
            <a:ext cx="4692947" cy="17358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/>
            <a:r>
              <a:rPr lang="en-US" sz="2400" dirty="0" smtClean="0"/>
              <a:t>The goal of algorithmic thinking consists in developing a </a:t>
            </a:r>
            <a:r>
              <a:rPr lang="en-US" sz="2400" b="1" dirty="0" smtClean="0">
                <a:solidFill>
                  <a:srgbClr val="00B4F1"/>
                </a:solidFill>
              </a:rPr>
              <a:t>step-wise procedure</a:t>
            </a:r>
            <a:r>
              <a:rPr lang="en-US" sz="2400" dirty="0" smtClean="0"/>
              <a:t> used to find the solution to a problem.</a:t>
            </a:r>
            <a:endParaRPr lang="en-US" sz="2400" dirty="0"/>
          </a:p>
        </p:txBody>
      </p:sp>
      <p:sp>
        <p:nvSpPr>
          <p:cNvPr id="9" name="Freeform 28"/>
          <p:cNvSpPr>
            <a:spLocks noEditPoints="1"/>
          </p:cNvSpPr>
          <p:nvPr/>
        </p:nvSpPr>
        <p:spPr bwMode="auto">
          <a:xfrm rot="1442596">
            <a:off x="802559" y="1470648"/>
            <a:ext cx="2166325" cy="1181876"/>
          </a:xfrm>
          <a:custGeom>
            <a:avLst/>
            <a:gdLst>
              <a:gd name="T0" fmla="*/ 1748 w 1871"/>
              <a:gd name="T1" fmla="*/ 287 h 1020"/>
              <a:gd name="T2" fmla="*/ 1302 w 1871"/>
              <a:gd name="T3" fmla="*/ 287 h 1020"/>
              <a:gd name="T4" fmla="*/ 1286 w 1871"/>
              <a:gd name="T5" fmla="*/ 304 h 1020"/>
              <a:gd name="T6" fmla="*/ 924 w 1871"/>
              <a:gd name="T7" fmla="*/ 299 h 1020"/>
              <a:gd name="T8" fmla="*/ 924 w 1871"/>
              <a:gd name="T9" fmla="*/ 299 h 1020"/>
              <a:gd name="T10" fmla="*/ 844 w 1871"/>
              <a:gd name="T11" fmla="*/ 187 h 1020"/>
              <a:gd name="T12" fmla="*/ 839 w 1871"/>
              <a:gd name="T13" fmla="*/ 182 h 1020"/>
              <a:gd name="T14" fmla="*/ 182 w 1871"/>
              <a:gd name="T15" fmla="*/ 182 h 1020"/>
              <a:gd name="T16" fmla="*/ 182 w 1871"/>
              <a:gd name="T17" fmla="*/ 839 h 1020"/>
              <a:gd name="T18" fmla="*/ 839 w 1871"/>
              <a:gd name="T19" fmla="*/ 839 h 1020"/>
              <a:gd name="T20" fmla="*/ 929 w 1871"/>
              <a:gd name="T21" fmla="*/ 711 h 1020"/>
              <a:gd name="T22" fmla="*/ 1286 w 1871"/>
              <a:gd name="T23" fmla="*/ 716 h 1020"/>
              <a:gd name="T24" fmla="*/ 1302 w 1871"/>
              <a:gd name="T25" fmla="*/ 733 h 1020"/>
              <a:gd name="T26" fmla="*/ 1748 w 1871"/>
              <a:gd name="T27" fmla="*/ 733 h 1020"/>
              <a:gd name="T28" fmla="*/ 1748 w 1871"/>
              <a:gd name="T29" fmla="*/ 287 h 1020"/>
              <a:gd name="T30" fmla="*/ 506 w 1871"/>
              <a:gd name="T31" fmla="*/ 922 h 1020"/>
              <a:gd name="T32" fmla="*/ 96 w 1871"/>
              <a:gd name="T33" fmla="*/ 512 h 1020"/>
              <a:gd name="T34" fmla="*/ 506 w 1871"/>
              <a:gd name="T35" fmla="*/ 102 h 1020"/>
              <a:gd name="T36" fmla="*/ 916 w 1871"/>
              <a:gd name="T37" fmla="*/ 512 h 1020"/>
              <a:gd name="T38" fmla="*/ 506 w 1871"/>
              <a:gd name="T39" fmla="*/ 922 h 1020"/>
              <a:gd name="T40" fmla="*/ 1524 w 1871"/>
              <a:gd name="T41" fmla="*/ 778 h 1020"/>
              <a:gd name="T42" fmla="*/ 1260 w 1871"/>
              <a:gd name="T43" fmla="*/ 514 h 1020"/>
              <a:gd name="T44" fmla="*/ 1524 w 1871"/>
              <a:gd name="T45" fmla="*/ 250 h 1020"/>
              <a:gd name="T46" fmla="*/ 1788 w 1871"/>
              <a:gd name="T47" fmla="*/ 514 h 1020"/>
              <a:gd name="T48" fmla="*/ 1524 w 1871"/>
              <a:gd name="T49" fmla="*/ 778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71" h="1020">
                <a:moveTo>
                  <a:pt x="1748" y="287"/>
                </a:moveTo>
                <a:cubicBezTo>
                  <a:pt x="1625" y="164"/>
                  <a:pt x="1425" y="164"/>
                  <a:pt x="1302" y="287"/>
                </a:cubicBezTo>
                <a:cubicBezTo>
                  <a:pt x="1296" y="293"/>
                  <a:pt x="1291" y="298"/>
                  <a:pt x="1286" y="304"/>
                </a:cubicBezTo>
                <a:cubicBezTo>
                  <a:pt x="1122" y="415"/>
                  <a:pt x="949" y="315"/>
                  <a:pt x="924" y="299"/>
                </a:cubicBezTo>
                <a:cubicBezTo>
                  <a:pt x="924" y="299"/>
                  <a:pt x="924" y="299"/>
                  <a:pt x="924" y="299"/>
                </a:cubicBezTo>
                <a:cubicBezTo>
                  <a:pt x="904" y="259"/>
                  <a:pt x="877" y="221"/>
                  <a:pt x="844" y="187"/>
                </a:cubicBezTo>
                <a:cubicBezTo>
                  <a:pt x="842" y="185"/>
                  <a:pt x="840" y="183"/>
                  <a:pt x="839" y="182"/>
                </a:cubicBezTo>
                <a:cubicBezTo>
                  <a:pt x="657" y="0"/>
                  <a:pt x="363" y="0"/>
                  <a:pt x="182" y="182"/>
                </a:cubicBezTo>
                <a:cubicBezTo>
                  <a:pt x="0" y="363"/>
                  <a:pt x="0" y="657"/>
                  <a:pt x="182" y="839"/>
                </a:cubicBezTo>
                <a:cubicBezTo>
                  <a:pt x="363" y="1020"/>
                  <a:pt x="657" y="1020"/>
                  <a:pt x="839" y="839"/>
                </a:cubicBezTo>
                <a:cubicBezTo>
                  <a:pt x="877" y="800"/>
                  <a:pt x="907" y="757"/>
                  <a:pt x="929" y="711"/>
                </a:cubicBezTo>
                <a:cubicBezTo>
                  <a:pt x="1087" y="607"/>
                  <a:pt x="1252" y="696"/>
                  <a:pt x="1286" y="716"/>
                </a:cubicBezTo>
                <a:cubicBezTo>
                  <a:pt x="1291" y="722"/>
                  <a:pt x="1296" y="727"/>
                  <a:pt x="1302" y="733"/>
                </a:cubicBezTo>
                <a:cubicBezTo>
                  <a:pt x="1425" y="856"/>
                  <a:pt x="1625" y="856"/>
                  <a:pt x="1748" y="733"/>
                </a:cubicBezTo>
                <a:cubicBezTo>
                  <a:pt x="1871" y="610"/>
                  <a:pt x="1871" y="410"/>
                  <a:pt x="1748" y="287"/>
                </a:cubicBezTo>
                <a:close/>
                <a:moveTo>
                  <a:pt x="506" y="922"/>
                </a:moveTo>
                <a:cubicBezTo>
                  <a:pt x="280" y="922"/>
                  <a:pt x="96" y="738"/>
                  <a:pt x="96" y="512"/>
                </a:cubicBezTo>
                <a:cubicBezTo>
                  <a:pt x="96" y="286"/>
                  <a:pt x="280" y="102"/>
                  <a:pt x="506" y="102"/>
                </a:cubicBezTo>
                <a:cubicBezTo>
                  <a:pt x="732" y="102"/>
                  <a:pt x="916" y="286"/>
                  <a:pt x="916" y="512"/>
                </a:cubicBezTo>
                <a:cubicBezTo>
                  <a:pt x="916" y="738"/>
                  <a:pt x="732" y="922"/>
                  <a:pt x="506" y="922"/>
                </a:cubicBezTo>
                <a:close/>
                <a:moveTo>
                  <a:pt x="1524" y="778"/>
                </a:moveTo>
                <a:cubicBezTo>
                  <a:pt x="1378" y="778"/>
                  <a:pt x="1260" y="660"/>
                  <a:pt x="1260" y="514"/>
                </a:cubicBezTo>
                <a:cubicBezTo>
                  <a:pt x="1260" y="368"/>
                  <a:pt x="1378" y="250"/>
                  <a:pt x="1524" y="250"/>
                </a:cubicBezTo>
                <a:cubicBezTo>
                  <a:pt x="1670" y="250"/>
                  <a:pt x="1788" y="368"/>
                  <a:pt x="1788" y="514"/>
                </a:cubicBezTo>
                <a:cubicBezTo>
                  <a:pt x="1788" y="660"/>
                  <a:pt x="1670" y="778"/>
                  <a:pt x="1524" y="77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22225" cap="flat">
            <a:noFill/>
            <a:prstDash val="solid"/>
            <a:miter lim="800000"/>
            <a:headEnd/>
            <a:tailEnd/>
          </a:ln>
          <a:effectLst>
            <a:outerShdw blurRad="38100" dist="25400" dir="774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7994" tIns="63998" rIns="127994" bIns="639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28"/>
          <p:cNvSpPr>
            <a:spLocks noEditPoints="1"/>
          </p:cNvSpPr>
          <p:nvPr/>
        </p:nvSpPr>
        <p:spPr bwMode="auto">
          <a:xfrm rot="16192978">
            <a:off x="1675140" y="2420513"/>
            <a:ext cx="1675195" cy="912722"/>
          </a:xfrm>
          <a:custGeom>
            <a:avLst/>
            <a:gdLst>
              <a:gd name="T0" fmla="*/ 1748 w 1871"/>
              <a:gd name="T1" fmla="*/ 287 h 1020"/>
              <a:gd name="T2" fmla="*/ 1302 w 1871"/>
              <a:gd name="T3" fmla="*/ 287 h 1020"/>
              <a:gd name="T4" fmla="*/ 1286 w 1871"/>
              <a:gd name="T5" fmla="*/ 304 h 1020"/>
              <a:gd name="T6" fmla="*/ 924 w 1871"/>
              <a:gd name="T7" fmla="*/ 299 h 1020"/>
              <a:gd name="T8" fmla="*/ 924 w 1871"/>
              <a:gd name="T9" fmla="*/ 299 h 1020"/>
              <a:gd name="T10" fmla="*/ 844 w 1871"/>
              <a:gd name="T11" fmla="*/ 187 h 1020"/>
              <a:gd name="T12" fmla="*/ 839 w 1871"/>
              <a:gd name="T13" fmla="*/ 182 h 1020"/>
              <a:gd name="T14" fmla="*/ 182 w 1871"/>
              <a:gd name="T15" fmla="*/ 182 h 1020"/>
              <a:gd name="T16" fmla="*/ 182 w 1871"/>
              <a:gd name="T17" fmla="*/ 839 h 1020"/>
              <a:gd name="T18" fmla="*/ 839 w 1871"/>
              <a:gd name="T19" fmla="*/ 839 h 1020"/>
              <a:gd name="T20" fmla="*/ 929 w 1871"/>
              <a:gd name="T21" fmla="*/ 711 h 1020"/>
              <a:gd name="T22" fmla="*/ 1286 w 1871"/>
              <a:gd name="T23" fmla="*/ 716 h 1020"/>
              <a:gd name="T24" fmla="*/ 1302 w 1871"/>
              <a:gd name="T25" fmla="*/ 733 h 1020"/>
              <a:gd name="T26" fmla="*/ 1748 w 1871"/>
              <a:gd name="T27" fmla="*/ 733 h 1020"/>
              <a:gd name="T28" fmla="*/ 1748 w 1871"/>
              <a:gd name="T29" fmla="*/ 287 h 1020"/>
              <a:gd name="T30" fmla="*/ 506 w 1871"/>
              <a:gd name="T31" fmla="*/ 922 h 1020"/>
              <a:gd name="T32" fmla="*/ 96 w 1871"/>
              <a:gd name="T33" fmla="*/ 512 h 1020"/>
              <a:gd name="T34" fmla="*/ 506 w 1871"/>
              <a:gd name="T35" fmla="*/ 102 h 1020"/>
              <a:gd name="T36" fmla="*/ 916 w 1871"/>
              <a:gd name="T37" fmla="*/ 512 h 1020"/>
              <a:gd name="T38" fmla="*/ 506 w 1871"/>
              <a:gd name="T39" fmla="*/ 922 h 1020"/>
              <a:gd name="T40" fmla="*/ 1524 w 1871"/>
              <a:gd name="T41" fmla="*/ 778 h 1020"/>
              <a:gd name="T42" fmla="*/ 1260 w 1871"/>
              <a:gd name="T43" fmla="*/ 514 h 1020"/>
              <a:gd name="T44" fmla="*/ 1524 w 1871"/>
              <a:gd name="T45" fmla="*/ 250 h 1020"/>
              <a:gd name="T46" fmla="*/ 1788 w 1871"/>
              <a:gd name="T47" fmla="*/ 514 h 1020"/>
              <a:gd name="T48" fmla="*/ 1524 w 1871"/>
              <a:gd name="T49" fmla="*/ 778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71" h="1020">
                <a:moveTo>
                  <a:pt x="1748" y="287"/>
                </a:moveTo>
                <a:cubicBezTo>
                  <a:pt x="1625" y="164"/>
                  <a:pt x="1425" y="164"/>
                  <a:pt x="1302" y="287"/>
                </a:cubicBezTo>
                <a:cubicBezTo>
                  <a:pt x="1296" y="293"/>
                  <a:pt x="1291" y="298"/>
                  <a:pt x="1286" y="304"/>
                </a:cubicBezTo>
                <a:cubicBezTo>
                  <a:pt x="1122" y="415"/>
                  <a:pt x="949" y="315"/>
                  <a:pt x="924" y="299"/>
                </a:cubicBezTo>
                <a:cubicBezTo>
                  <a:pt x="924" y="299"/>
                  <a:pt x="924" y="299"/>
                  <a:pt x="924" y="299"/>
                </a:cubicBezTo>
                <a:cubicBezTo>
                  <a:pt x="904" y="259"/>
                  <a:pt x="877" y="221"/>
                  <a:pt x="844" y="187"/>
                </a:cubicBezTo>
                <a:cubicBezTo>
                  <a:pt x="842" y="185"/>
                  <a:pt x="840" y="183"/>
                  <a:pt x="839" y="182"/>
                </a:cubicBezTo>
                <a:cubicBezTo>
                  <a:pt x="657" y="0"/>
                  <a:pt x="363" y="0"/>
                  <a:pt x="182" y="182"/>
                </a:cubicBezTo>
                <a:cubicBezTo>
                  <a:pt x="0" y="363"/>
                  <a:pt x="0" y="657"/>
                  <a:pt x="182" y="839"/>
                </a:cubicBezTo>
                <a:cubicBezTo>
                  <a:pt x="363" y="1020"/>
                  <a:pt x="657" y="1020"/>
                  <a:pt x="839" y="839"/>
                </a:cubicBezTo>
                <a:cubicBezTo>
                  <a:pt x="877" y="800"/>
                  <a:pt x="907" y="757"/>
                  <a:pt x="929" y="711"/>
                </a:cubicBezTo>
                <a:cubicBezTo>
                  <a:pt x="1087" y="607"/>
                  <a:pt x="1252" y="696"/>
                  <a:pt x="1286" y="716"/>
                </a:cubicBezTo>
                <a:cubicBezTo>
                  <a:pt x="1291" y="722"/>
                  <a:pt x="1296" y="727"/>
                  <a:pt x="1302" y="733"/>
                </a:cubicBezTo>
                <a:cubicBezTo>
                  <a:pt x="1425" y="856"/>
                  <a:pt x="1625" y="856"/>
                  <a:pt x="1748" y="733"/>
                </a:cubicBezTo>
                <a:cubicBezTo>
                  <a:pt x="1871" y="610"/>
                  <a:pt x="1871" y="410"/>
                  <a:pt x="1748" y="287"/>
                </a:cubicBezTo>
                <a:close/>
                <a:moveTo>
                  <a:pt x="506" y="922"/>
                </a:moveTo>
                <a:cubicBezTo>
                  <a:pt x="280" y="922"/>
                  <a:pt x="96" y="738"/>
                  <a:pt x="96" y="512"/>
                </a:cubicBezTo>
                <a:cubicBezTo>
                  <a:pt x="96" y="286"/>
                  <a:pt x="280" y="102"/>
                  <a:pt x="506" y="102"/>
                </a:cubicBezTo>
                <a:cubicBezTo>
                  <a:pt x="732" y="102"/>
                  <a:pt x="916" y="286"/>
                  <a:pt x="916" y="512"/>
                </a:cubicBezTo>
                <a:cubicBezTo>
                  <a:pt x="916" y="738"/>
                  <a:pt x="732" y="922"/>
                  <a:pt x="506" y="922"/>
                </a:cubicBezTo>
                <a:close/>
                <a:moveTo>
                  <a:pt x="1524" y="778"/>
                </a:moveTo>
                <a:cubicBezTo>
                  <a:pt x="1378" y="778"/>
                  <a:pt x="1260" y="660"/>
                  <a:pt x="1260" y="514"/>
                </a:cubicBezTo>
                <a:cubicBezTo>
                  <a:pt x="1260" y="368"/>
                  <a:pt x="1378" y="250"/>
                  <a:pt x="1524" y="250"/>
                </a:cubicBezTo>
                <a:cubicBezTo>
                  <a:pt x="1670" y="250"/>
                  <a:pt x="1788" y="368"/>
                  <a:pt x="1788" y="514"/>
                </a:cubicBezTo>
                <a:cubicBezTo>
                  <a:pt x="1788" y="660"/>
                  <a:pt x="1670" y="778"/>
                  <a:pt x="1524" y="77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22225" cap="flat">
            <a:noFill/>
            <a:prstDash val="solid"/>
            <a:miter lim="800000"/>
            <a:headEnd/>
            <a:tailEnd/>
          </a:ln>
          <a:effectLst>
            <a:outerShdw blurRad="38100" dist="25400" dir="774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7994" tIns="63998" rIns="127994" bIns="639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8"/>
          <p:cNvSpPr>
            <a:spLocks noEditPoints="1"/>
          </p:cNvSpPr>
          <p:nvPr/>
        </p:nvSpPr>
        <p:spPr bwMode="auto">
          <a:xfrm rot="20351950">
            <a:off x="906664" y="2941446"/>
            <a:ext cx="2026430" cy="1105550"/>
          </a:xfrm>
          <a:custGeom>
            <a:avLst/>
            <a:gdLst>
              <a:gd name="T0" fmla="*/ 1748 w 1871"/>
              <a:gd name="T1" fmla="*/ 287 h 1020"/>
              <a:gd name="T2" fmla="*/ 1302 w 1871"/>
              <a:gd name="T3" fmla="*/ 287 h 1020"/>
              <a:gd name="T4" fmla="*/ 1286 w 1871"/>
              <a:gd name="T5" fmla="*/ 304 h 1020"/>
              <a:gd name="T6" fmla="*/ 924 w 1871"/>
              <a:gd name="T7" fmla="*/ 299 h 1020"/>
              <a:gd name="T8" fmla="*/ 924 w 1871"/>
              <a:gd name="T9" fmla="*/ 299 h 1020"/>
              <a:gd name="T10" fmla="*/ 844 w 1871"/>
              <a:gd name="T11" fmla="*/ 187 h 1020"/>
              <a:gd name="T12" fmla="*/ 839 w 1871"/>
              <a:gd name="T13" fmla="*/ 182 h 1020"/>
              <a:gd name="T14" fmla="*/ 182 w 1871"/>
              <a:gd name="T15" fmla="*/ 182 h 1020"/>
              <a:gd name="T16" fmla="*/ 182 w 1871"/>
              <a:gd name="T17" fmla="*/ 839 h 1020"/>
              <a:gd name="T18" fmla="*/ 839 w 1871"/>
              <a:gd name="T19" fmla="*/ 839 h 1020"/>
              <a:gd name="T20" fmla="*/ 929 w 1871"/>
              <a:gd name="T21" fmla="*/ 711 h 1020"/>
              <a:gd name="T22" fmla="*/ 1286 w 1871"/>
              <a:gd name="T23" fmla="*/ 716 h 1020"/>
              <a:gd name="T24" fmla="*/ 1302 w 1871"/>
              <a:gd name="T25" fmla="*/ 733 h 1020"/>
              <a:gd name="T26" fmla="*/ 1748 w 1871"/>
              <a:gd name="T27" fmla="*/ 733 h 1020"/>
              <a:gd name="T28" fmla="*/ 1748 w 1871"/>
              <a:gd name="T29" fmla="*/ 287 h 1020"/>
              <a:gd name="T30" fmla="*/ 506 w 1871"/>
              <a:gd name="T31" fmla="*/ 922 h 1020"/>
              <a:gd name="T32" fmla="*/ 96 w 1871"/>
              <a:gd name="T33" fmla="*/ 512 h 1020"/>
              <a:gd name="T34" fmla="*/ 506 w 1871"/>
              <a:gd name="T35" fmla="*/ 102 h 1020"/>
              <a:gd name="T36" fmla="*/ 916 w 1871"/>
              <a:gd name="T37" fmla="*/ 512 h 1020"/>
              <a:gd name="T38" fmla="*/ 506 w 1871"/>
              <a:gd name="T39" fmla="*/ 922 h 1020"/>
              <a:gd name="T40" fmla="*/ 1524 w 1871"/>
              <a:gd name="T41" fmla="*/ 778 h 1020"/>
              <a:gd name="T42" fmla="*/ 1260 w 1871"/>
              <a:gd name="T43" fmla="*/ 514 h 1020"/>
              <a:gd name="T44" fmla="*/ 1524 w 1871"/>
              <a:gd name="T45" fmla="*/ 250 h 1020"/>
              <a:gd name="T46" fmla="*/ 1788 w 1871"/>
              <a:gd name="T47" fmla="*/ 514 h 1020"/>
              <a:gd name="T48" fmla="*/ 1524 w 1871"/>
              <a:gd name="T49" fmla="*/ 778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71" h="1020">
                <a:moveTo>
                  <a:pt x="1748" y="287"/>
                </a:moveTo>
                <a:cubicBezTo>
                  <a:pt x="1625" y="164"/>
                  <a:pt x="1425" y="164"/>
                  <a:pt x="1302" y="287"/>
                </a:cubicBezTo>
                <a:cubicBezTo>
                  <a:pt x="1296" y="293"/>
                  <a:pt x="1291" y="298"/>
                  <a:pt x="1286" y="304"/>
                </a:cubicBezTo>
                <a:cubicBezTo>
                  <a:pt x="1122" y="415"/>
                  <a:pt x="949" y="315"/>
                  <a:pt x="924" y="299"/>
                </a:cubicBezTo>
                <a:cubicBezTo>
                  <a:pt x="924" y="299"/>
                  <a:pt x="924" y="299"/>
                  <a:pt x="924" y="299"/>
                </a:cubicBezTo>
                <a:cubicBezTo>
                  <a:pt x="904" y="259"/>
                  <a:pt x="877" y="221"/>
                  <a:pt x="844" y="187"/>
                </a:cubicBezTo>
                <a:cubicBezTo>
                  <a:pt x="842" y="185"/>
                  <a:pt x="840" y="183"/>
                  <a:pt x="839" y="182"/>
                </a:cubicBezTo>
                <a:cubicBezTo>
                  <a:pt x="657" y="0"/>
                  <a:pt x="363" y="0"/>
                  <a:pt x="182" y="182"/>
                </a:cubicBezTo>
                <a:cubicBezTo>
                  <a:pt x="0" y="363"/>
                  <a:pt x="0" y="657"/>
                  <a:pt x="182" y="839"/>
                </a:cubicBezTo>
                <a:cubicBezTo>
                  <a:pt x="363" y="1020"/>
                  <a:pt x="657" y="1020"/>
                  <a:pt x="839" y="839"/>
                </a:cubicBezTo>
                <a:cubicBezTo>
                  <a:pt x="877" y="800"/>
                  <a:pt x="907" y="757"/>
                  <a:pt x="929" y="711"/>
                </a:cubicBezTo>
                <a:cubicBezTo>
                  <a:pt x="1087" y="607"/>
                  <a:pt x="1252" y="696"/>
                  <a:pt x="1286" y="716"/>
                </a:cubicBezTo>
                <a:cubicBezTo>
                  <a:pt x="1291" y="722"/>
                  <a:pt x="1296" y="727"/>
                  <a:pt x="1302" y="733"/>
                </a:cubicBezTo>
                <a:cubicBezTo>
                  <a:pt x="1425" y="856"/>
                  <a:pt x="1625" y="856"/>
                  <a:pt x="1748" y="733"/>
                </a:cubicBezTo>
                <a:cubicBezTo>
                  <a:pt x="1871" y="610"/>
                  <a:pt x="1871" y="410"/>
                  <a:pt x="1748" y="287"/>
                </a:cubicBezTo>
                <a:close/>
                <a:moveTo>
                  <a:pt x="506" y="922"/>
                </a:moveTo>
                <a:cubicBezTo>
                  <a:pt x="280" y="922"/>
                  <a:pt x="96" y="738"/>
                  <a:pt x="96" y="512"/>
                </a:cubicBezTo>
                <a:cubicBezTo>
                  <a:pt x="96" y="286"/>
                  <a:pt x="280" y="102"/>
                  <a:pt x="506" y="102"/>
                </a:cubicBezTo>
                <a:cubicBezTo>
                  <a:pt x="732" y="102"/>
                  <a:pt x="916" y="286"/>
                  <a:pt x="916" y="512"/>
                </a:cubicBezTo>
                <a:cubicBezTo>
                  <a:pt x="916" y="738"/>
                  <a:pt x="732" y="922"/>
                  <a:pt x="506" y="922"/>
                </a:cubicBezTo>
                <a:close/>
                <a:moveTo>
                  <a:pt x="1524" y="778"/>
                </a:moveTo>
                <a:cubicBezTo>
                  <a:pt x="1378" y="778"/>
                  <a:pt x="1260" y="660"/>
                  <a:pt x="1260" y="514"/>
                </a:cubicBezTo>
                <a:cubicBezTo>
                  <a:pt x="1260" y="368"/>
                  <a:pt x="1378" y="250"/>
                  <a:pt x="1524" y="250"/>
                </a:cubicBezTo>
                <a:cubicBezTo>
                  <a:pt x="1670" y="250"/>
                  <a:pt x="1788" y="368"/>
                  <a:pt x="1788" y="514"/>
                </a:cubicBezTo>
                <a:cubicBezTo>
                  <a:pt x="1788" y="660"/>
                  <a:pt x="1670" y="778"/>
                  <a:pt x="1524" y="77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6350" cap="flat">
            <a:noFill/>
            <a:prstDash val="solid"/>
            <a:miter lim="800000"/>
            <a:headEnd/>
            <a:tailEnd/>
          </a:ln>
          <a:effectLst>
            <a:outerShdw blurRad="38100" dist="25400" dir="774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7994" tIns="63998" rIns="127994" bIns="639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 rot="16200000">
            <a:off x="479255" y="3745434"/>
            <a:ext cx="2004611" cy="923153"/>
          </a:xfrm>
          <a:custGeom>
            <a:avLst/>
            <a:gdLst>
              <a:gd name="T0" fmla="*/ 994 w 1083"/>
              <a:gd name="T1" fmla="*/ 88 h 497"/>
              <a:gd name="T2" fmla="*/ 674 w 1083"/>
              <a:gd name="T3" fmla="*/ 88 h 497"/>
              <a:gd name="T4" fmla="*/ 630 w 1083"/>
              <a:gd name="T5" fmla="*/ 150 h 497"/>
              <a:gd name="T6" fmla="*/ 541 w 1083"/>
              <a:gd name="T7" fmla="*/ 173 h 497"/>
              <a:gd name="T8" fmla="*/ 451 w 1083"/>
              <a:gd name="T9" fmla="*/ 145 h 497"/>
              <a:gd name="T10" fmla="*/ 412 w 1083"/>
              <a:gd name="T11" fmla="*/ 91 h 497"/>
              <a:gd name="T12" fmla="*/ 410 w 1083"/>
              <a:gd name="T13" fmla="*/ 88 h 497"/>
              <a:gd name="T14" fmla="*/ 89 w 1083"/>
              <a:gd name="T15" fmla="*/ 88 h 497"/>
              <a:gd name="T16" fmla="*/ 89 w 1083"/>
              <a:gd name="T17" fmla="*/ 409 h 497"/>
              <a:gd name="T18" fmla="*/ 410 w 1083"/>
              <a:gd name="T19" fmla="*/ 409 h 497"/>
              <a:gd name="T20" fmla="*/ 453 w 1083"/>
              <a:gd name="T21" fmla="*/ 346 h 497"/>
              <a:gd name="T22" fmla="*/ 541 w 1083"/>
              <a:gd name="T23" fmla="*/ 324 h 497"/>
              <a:gd name="T24" fmla="*/ 632 w 1083"/>
              <a:gd name="T25" fmla="*/ 351 h 497"/>
              <a:gd name="T26" fmla="*/ 671 w 1083"/>
              <a:gd name="T27" fmla="*/ 406 h 497"/>
              <a:gd name="T28" fmla="*/ 674 w 1083"/>
              <a:gd name="T29" fmla="*/ 408 h 497"/>
              <a:gd name="T30" fmla="*/ 994 w 1083"/>
              <a:gd name="T31" fmla="*/ 408 h 497"/>
              <a:gd name="T32" fmla="*/ 994 w 1083"/>
              <a:gd name="T33" fmla="*/ 88 h 497"/>
              <a:gd name="T34" fmla="*/ 247 w 1083"/>
              <a:gd name="T35" fmla="*/ 449 h 497"/>
              <a:gd name="T36" fmla="*/ 47 w 1083"/>
              <a:gd name="T37" fmla="*/ 249 h 497"/>
              <a:gd name="T38" fmla="*/ 247 w 1083"/>
              <a:gd name="T39" fmla="*/ 49 h 497"/>
              <a:gd name="T40" fmla="*/ 447 w 1083"/>
              <a:gd name="T41" fmla="*/ 249 h 497"/>
              <a:gd name="T42" fmla="*/ 247 w 1083"/>
              <a:gd name="T43" fmla="*/ 449 h 497"/>
              <a:gd name="T44" fmla="*/ 836 w 1083"/>
              <a:gd name="T45" fmla="*/ 447 h 497"/>
              <a:gd name="T46" fmla="*/ 636 w 1083"/>
              <a:gd name="T47" fmla="*/ 247 h 497"/>
              <a:gd name="T48" fmla="*/ 836 w 1083"/>
              <a:gd name="T49" fmla="*/ 48 h 497"/>
              <a:gd name="T50" fmla="*/ 1036 w 1083"/>
              <a:gd name="T51" fmla="*/ 247 h 497"/>
              <a:gd name="T52" fmla="*/ 836 w 1083"/>
              <a:gd name="T53" fmla="*/ 447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83" h="497">
                <a:moveTo>
                  <a:pt x="994" y="88"/>
                </a:moveTo>
                <a:cubicBezTo>
                  <a:pt x="906" y="0"/>
                  <a:pt x="763" y="0"/>
                  <a:pt x="674" y="88"/>
                </a:cubicBezTo>
                <a:cubicBezTo>
                  <a:pt x="655" y="107"/>
                  <a:pt x="641" y="128"/>
                  <a:pt x="630" y="150"/>
                </a:cubicBezTo>
                <a:cubicBezTo>
                  <a:pt x="599" y="171"/>
                  <a:pt x="541" y="173"/>
                  <a:pt x="541" y="173"/>
                </a:cubicBezTo>
                <a:cubicBezTo>
                  <a:pt x="495" y="172"/>
                  <a:pt x="459" y="150"/>
                  <a:pt x="451" y="145"/>
                </a:cubicBezTo>
                <a:cubicBezTo>
                  <a:pt x="441" y="126"/>
                  <a:pt x="428" y="107"/>
                  <a:pt x="412" y="91"/>
                </a:cubicBezTo>
                <a:cubicBezTo>
                  <a:pt x="411" y="90"/>
                  <a:pt x="410" y="89"/>
                  <a:pt x="410" y="88"/>
                </a:cubicBezTo>
                <a:cubicBezTo>
                  <a:pt x="321" y="0"/>
                  <a:pt x="177" y="0"/>
                  <a:pt x="89" y="88"/>
                </a:cubicBezTo>
                <a:cubicBezTo>
                  <a:pt x="0" y="177"/>
                  <a:pt x="0" y="320"/>
                  <a:pt x="89" y="409"/>
                </a:cubicBezTo>
                <a:cubicBezTo>
                  <a:pt x="177" y="497"/>
                  <a:pt x="321" y="497"/>
                  <a:pt x="410" y="409"/>
                </a:cubicBezTo>
                <a:cubicBezTo>
                  <a:pt x="428" y="390"/>
                  <a:pt x="443" y="369"/>
                  <a:pt x="453" y="346"/>
                </a:cubicBezTo>
                <a:cubicBezTo>
                  <a:pt x="483" y="327"/>
                  <a:pt x="541" y="324"/>
                  <a:pt x="541" y="324"/>
                </a:cubicBezTo>
                <a:cubicBezTo>
                  <a:pt x="588" y="325"/>
                  <a:pt x="625" y="346"/>
                  <a:pt x="632" y="351"/>
                </a:cubicBezTo>
                <a:cubicBezTo>
                  <a:pt x="642" y="371"/>
                  <a:pt x="655" y="389"/>
                  <a:pt x="671" y="406"/>
                </a:cubicBezTo>
                <a:cubicBezTo>
                  <a:pt x="672" y="407"/>
                  <a:pt x="673" y="408"/>
                  <a:pt x="674" y="408"/>
                </a:cubicBezTo>
                <a:cubicBezTo>
                  <a:pt x="763" y="497"/>
                  <a:pt x="906" y="497"/>
                  <a:pt x="994" y="408"/>
                </a:cubicBezTo>
                <a:cubicBezTo>
                  <a:pt x="1083" y="320"/>
                  <a:pt x="1083" y="177"/>
                  <a:pt x="994" y="88"/>
                </a:cubicBezTo>
                <a:close/>
                <a:moveTo>
                  <a:pt x="247" y="449"/>
                </a:moveTo>
                <a:cubicBezTo>
                  <a:pt x="137" y="449"/>
                  <a:pt x="47" y="359"/>
                  <a:pt x="47" y="249"/>
                </a:cubicBezTo>
                <a:cubicBezTo>
                  <a:pt x="47" y="139"/>
                  <a:pt x="137" y="49"/>
                  <a:pt x="247" y="49"/>
                </a:cubicBezTo>
                <a:cubicBezTo>
                  <a:pt x="357" y="49"/>
                  <a:pt x="447" y="139"/>
                  <a:pt x="447" y="249"/>
                </a:cubicBezTo>
                <a:cubicBezTo>
                  <a:pt x="447" y="359"/>
                  <a:pt x="357" y="449"/>
                  <a:pt x="247" y="449"/>
                </a:cubicBezTo>
                <a:close/>
                <a:moveTo>
                  <a:pt x="836" y="447"/>
                </a:moveTo>
                <a:cubicBezTo>
                  <a:pt x="726" y="447"/>
                  <a:pt x="636" y="358"/>
                  <a:pt x="636" y="247"/>
                </a:cubicBezTo>
                <a:cubicBezTo>
                  <a:pt x="636" y="137"/>
                  <a:pt x="726" y="48"/>
                  <a:pt x="836" y="48"/>
                </a:cubicBezTo>
                <a:cubicBezTo>
                  <a:pt x="947" y="48"/>
                  <a:pt x="1036" y="137"/>
                  <a:pt x="1036" y="247"/>
                </a:cubicBezTo>
                <a:cubicBezTo>
                  <a:pt x="1036" y="358"/>
                  <a:pt x="947" y="447"/>
                  <a:pt x="836" y="447"/>
                </a:cubicBezTo>
                <a:close/>
              </a:path>
            </a:pathLst>
          </a:custGeom>
          <a:solidFill>
            <a:schemeClr val="accent2"/>
          </a:solidFill>
          <a:ln w="22225" cap="flat">
            <a:noFill/>
            <a:prstDash val="solid"/>
            <a:miter lim="800000"/>
            <a:headEnd/>
            <a:tailEnd/>
          </a:ln>
          <a:effectLst>
            <a:outerShdw blurRad="38100" dist="25400" dir="774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7994" tIns="63998" rIns="127994" bIns="639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 rot="12265744">
            <a:off x="1069400" y="4565402"/>
            <a:ext cx="1639862" cy="756179"/>
          </a:xfrm>
          <a:custGeom>
            <a:avLst/>
            <a:gdLst>
              <a:gd name="T0" fmla="*/ 994 w 1083"/>
              <a:gd name="T1" fmla="*/ 88 h 497"/>
              <a:gd name="T2" fmla="*/ 674 w 1083"/>
              <a:gd name="T3" fmla="*/ 88 h 497"/>
              <a:gd name="T4" fmla="*/ 630 w 1083"/>
              <a:gd name="T5" fmla="*/ 150 h 497"/>
              <a:gd name="T6" fmla="*/ 541 w 1083"/>
              <a:gd name="T7" fmla="*/ 173 h 497"/>
              <a:gd name="T8" fmla="*/ 451 w 1083"/>
              <a:gd name="T9" fmla="*/ 145 h 497"/>
              <a:gd name="T10" fmla="*/ 412 w 1083"/>
              <a:gd name="T11" fmla="*/ 91 h 497"/>
              <a:gd name="T12" fmla="*/ 410 w 1083"/>
              <a:gd name="T13" fmla="*/ 88 h 497"/>
              <a:gd name="T14" fmla="*/ 89 w 1083"/>
              <a:gd name="T15" fmla="*/ 88 h 497"/>
              <a:gd name="T16" fmla="*/ 89 w 1083"/>
              <a:gd name="T17" fmla="*/ 409 h 497"/>
              <a:gd name="T18" fmla="*/ 410 w 1083"/>
              <a:gd name="T19" fmla="*/ 409 h 497"/>
              <a:gd name="T20" fmla="*/ 453 w 1083"/>
              <a:gd name="T21" fmla="*/ 346 h 497"/>
              <a:gd name="T22" fmla="*/ 541 w 1083"/>
              <a:gd name="T23" fmla="*/ 324 h 497"/>
              <a:gd name="T24" fmla="*/ 632 w 1083"/>
              <a:gd name="T25" fmla="*/ 351 h 497"/>
              <a:gd name="T26" fmla="*/ 671 w 1083"/>
              <a:gd name="T27" fmla="*/ 406 h 497"/>
              <a:gd name="T28" fmla="*/ 674 w 1083"/>
              <a:gd name="T29" fmla="*/ 408 h 497"/>
              <a:gd name="T30" fmla="*/ 994 w 1083"/>
              <a:gd name="T31" fmla="*/ 408 h 497"/>
              <a:gd name="T32" fmla="*/ 994 w 1083"/>
              <a:gd name="T33" fmla="*/ 88 h 497"/>
              <a:gd name="T34" fmla="*/ 247 w 1083"/>
              <a:gd name="T35" fmla="*/ 449 h 497"/>
              <a:gd name="T36" fmla="*/ 47 w 1083"/>
              <a:gd name="T37" fmla="*/ 249 h 497"/>
              <a:gd name="T38" fmla="*/ 247 w 1083"/>
              <a:gd name="T39" fmla="*/ 49 h 497"/>
              <a:gd name="T40" fmla="*/ 447 w 1083"/>
              <a:gd name="T41" fmla="*/ 249 h 497"/>
              <a:gd name="T42" fmla="*/ 247 w 1083"/>
              <a:gd name="T43" fmla="*/ 449 h 497"/>
              <a:gd name="T44" fmla="*/ 836 w 1083"/>
              <a:gd name="T45" fmla="*/ 447 h 497"/>
              <a:gd name="T46" fmla="*/ 636 w 1083"/>
              <a:gd name="T47" fmla="*/ 247 h 497"/>
              <a:gd name="T48" fmla="*/ 836 w 1083"/>
              <a:gd name="T49" fmla="*/ 48 h 497"/>
              <a:gd name="T50" fmla="*/ 1036 w 1083"/>
              <a:gd name="T51" fmla="*/ 247 h 497"/>
              <a:gd name="T52" fmla="*/ 836 w 1083"/>
              <a:gd name="T53" fmla="*/ 447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83" h="497">
                <a:moveTo>
                  <a:pt x="994" y="88"/>
                </a:moveTo>
                <a:cubicBezTo>
                  <a:pt x="906" y="0"/>
                  <a:pt x="763" y="0"/>
                  <a:pt x="674" y="88"/>
                </a:cubicBezTo>
                <a:cubicBezTo>
                  <a:pt x="655" y="107"/>
                  <a:pt x="641" y="128"/>
                  <a:pt x="630" y="150"/>
                </a:cubicBezTo>
                <a:cubicBezTo>
                  <a:pt x="599" y="171"/>
                  <a:pt x="541" y="173"/>
                  <a:pt x="541" y="173"/>
                </a:cubicBezTo>
                <a:cubicBezTo>
                  <a:pt x="495" y="172"/>
                  <a:pt x="459" y="150"/>
                  <a:pt x="451" y="145"/>
                </a:cubicBezTo>
                <a:cubicBezTo>
                  <a:pt x="441" y="126"/>
                  <a:pt x="428" y="107"/>
                  <a:pt x="412" y="91"/>
                </a:cubicBezTo>
                <a:cubicBezTo>
                  <a:pt x="411" y="90"/>
                  <a:pt x="410" y="89"/>
                  <a:pt x="410" y="88"/>
                </a:cubicBezTo>
                <a:cubicBezTo>
                  <a:pt x="321" y="0"/>
                  <a:pt x="177" y="0"/>
                  <a:pt x="89" y="88"/>
                </a:cubicBezTo>
                <a:cubicBezTo>
                  <a:pt x="0" y="177"/>
                  <a:pt x="0" y="320"/>
                  <a:pt x="89" y="409"/>
                </a:cubicBezTo>
                <a:cubicBezTo>
                  <a:pt x="177" y="497"/>
                  <a:pt x="321" y="497"/>
                  <a:pt x="410" y="409"/>
                </a:cubicBezTo>
                <a:cubicBezTo>
                  <a:pt x="428" y="390"/>
                  <a:pt x="443" y="369"/>
                  <a:pt x="453" y="346"/>
                </a:cubicBezTo>
                <a:cubicBezTo>
                  <a:pt x="483" y="327"/>
                  <a:pt x="541" y="324"/>
                  <a:pt x="541" y="324"/>
                </a:cubicBezTo>
                <a:cubicBezTo>
                  <a:pt x="588" y="325"/>
                  <a:pt x="625" y="346"/>
                  <a:pt x="632" y="351"/>
                </a:cubicBezTo>
                <a:cubicBezTo>
                  <a:pt x="642" y="371"/>
                  <a:pt x="655" y="389"/>
                  <a:pt x="671" y="406"/>
                </a:cubicBezTo>
                <a:cubicBezTo>
                  <a:pt x="672" y="407"/>
                  <a:pt x="673" y="408"/>
                  <a:pt x="674" y="408"/>
                </a:cubicBezTo>
                <a:cubicBezTo>
                  <a:pt x="763" y="497"/>
                  <a:pt x="906" y="497"/>
                  <a:pt x="994" y="408"/>
                </a:cubicBezTo>
                <a:cubicBezTo>
                  <a:pt x="1083" y="320"/>
                  <a:pt x="1083" y="177"/>
                  <a:pt x="994" y="88"/>
                </a:cubicBezTo>
                <a:close/>
                <a:moveTo>
                  <a:pt x="247" y="449"/>
                </a:moveTo>
                <a:cubicBezTo>
                  <a:pt x="137" y="449"/>
                  <a:pt x="47" y="359"/>
                  <a:pt x="47" y="249"/>
                </a:cubicBezTo>
                <a:cubicBezTo>
                  <a:pt x="47" y="139"/>
                  <a:pt x="137" y="49"/>
                  <a:pt x="247" y="49"/>
                </a:cubicBezTo>
                <a:cubicBezTo>
                  <a:pt x="357" y="49"/>
                  <a:pt x="447" y="139"/>
                  <a:pt x="447" y="249"/>
                </a:cubicBezTo>
                <a:cubicBezTo>
                  <a:pt x="447" y="359"/>
                  <a:pt x="357" y="449"/>
                  <a:pt x="247" y="449"/>
                </a:cubicBezTo>
                <a:close/>
                <a:moveTo>
                  <a:pt x="836" y="447"/>
                </a:moveTo>
                <a:cubicBezTo>
                  <a:pt x="726" y="447"/>
                  <a:pt x="636" y="358"/>
                  <a:pt x="636" y="247"/>
                </a:cubicBezTo>
                <a:cubicBezTo>
                  <a:pt x="636" y="137"/>
                  <a:pt x="726" y="48"/>
                  <a:pt x="836" y="48"/>
                </a:cubicBezTo>
                <a:cubicBezTo>
                  <a:pt x="947" y="48"/>
                  <a:pt x="1036" y="137"/>
                  <a:pt x="1036" y="247"/>
                </a:cubicBezTo>
                <a:cubicBezTo>
                  <a:pt x="1036" y="358"/>
                  <a:pt x="947" y="447"/>
                  <a:pt x="836" y="44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2225" cap="flat">
            <a:noFill/>
            <a:prstDash val="solid"/>
            <a:miter lim="800000"/>
            <a:headEnd/>
            <a:tailEnd/>
          </a:ln>
          <a:effectLst>
            <a:outerShdw blurRad="38100" dist="25400" dir="774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7994" tIns="63998" rIns="127994" bIns="639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 rot="16200000">
            <a:off x="1632204" y="5180932"/>
            <a:ext cx="1331361" cy="613110"/>
          </a:xfrm>
          <a:custGeom>
            <a:avLst/>
            <a:gdLst>
              <a:gd name="T0" fmla="*/ 994 w 1083"/>
              <a:gd name="T1" fmla="*/ 88 h 497"/>
              <a:gd name="T2" fmla="*/ 674 w 1083"/>
              <a:gd name="T3" fmla="*/ 88 h 497"/>
              <a:gd name="T4" fmla="*/ 630 w 1083"/>
              <a:gd name="T5" fmla="*/ 150 h 497"/>
              <a:gd name="T6" fmla="*/ 541 w 1083"/>
              <a:gd name="T7" fmla="*/ 173 h 497"/>
              <a:gd name="T8" fmla="*/ 451 w 1083"/>
              <a:gd name="T9" fmla="*/ 145 h 497"/>
              <a:gd name="T10" fmla="*/ 412 w 1083"/>
              <a:gd name="T11" fmla="*/ 91 h 497"/>
              <a:gd name="T12" fmla="*/ 410 w 1083"/>
              <a:gd name="T13" fmla="*/ 88 h 497"/>
              <a:gd name="T14" fmla="*/ 89 w 1083"/>
              <a:gd name="T15" fmla="*/ 88 h 497"/>
              <a:gd name="T16" fmla="*/ 89 w 1083"/>
              <a:gd name="T17" fmla="*/ 409 h 497"/>
              <a:gd name="T18" fmla="*/ 410 w 1083"/>
              <a:gd name="T19" fmla="*/ 409 h 497"/>
              <a:gd name="T20" fmla="*/ 453 w 1083"/>
              <a:gd name="T21" fmla="*/ 346 h 497"/>
              <a:gd name="T22" fmla="*/ 541 w 1083"/>
              <a:gd name="T23" fmla="*/ 324 h 497"/>
              <a:gd name="T24" fmla="*/ 632 w 1083"/>
              <a:gd name="T25" fmla="*/ 351 h 497"/>
              <a:gd name="T26" fmla="*/ 671 w 1083"/>
              <a:gd name="T27" fmla="*/ 406 h 497"/>
              <a:gd name="T28" fmla="*/ 674 w 1083"/>
              <a:gd name="T29" fmla="*/ 408 h 497"/>
              <a:gd name="T30" fmla="*/ 994 w 1083"/>
              <a:gd name="T31" fmla="*/ 408 h 497"/>
              <a:gd name="T32" fmla="*/ 994 w 1083"/>
              <a:gd name="T33" fmla="*/ 88 h 497"/>
              <a:gd name="T34" fmla="*/ 247 w 1083"/>
              <a:gd name="T35" fmla="*/ 449 h 497"/>
              <a:gd name="T36" fmla="*/ 47 w 1083"/>
              <a:gd name="T37" fmla="*/ 249 h 497"/>
              <a:gd name="T38" fmla="*/ 247 w 1083"/>
              <a:gd name="T39" fmla="*/ 49 h 497"/>
              <a:gd name="T40" fmla="*/ 447 w 1083"/>
              <a:gd name="T41" fmla="*/ 249 h 497"/>
              <a:gd name="T42" fmla="*/ 247 w 1083"/>
              <a:gd name="T43" fmla="*/ 449 h 497"/>
              <a:gd name="T44" fmla="*/ 836 w 1083"/>
              <a:gd name="T45" fmla="*/ 447 h 497"/>
              <a:gd name="T46" fmla="*/ 636 w 1083"/>
              <a:gd name="T47" fmla="*/ 247 h 497"/>
              <a:gd name="T48" fmla="*/ 836 w 1083"/>
              <a:gd name="T49" fmla="*/ 48 h 497"/>
              <a:gd name="T50" fmla="*/ 1036 w 1083"/>
              <a:gd name="T51" fmla="*/ 247 h 497"/>
              <a:gd name="T52" fmla="*/ 836 w 1083"/>
              <a:gd name="T53" fmla="*/ 447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83" h="497">
                <a:moveTo>
                  <a:pt x="994" y="88"/>
                </a:moveTo>
                <a:cubicBezTo>
                  <a:pt x="906" y="0"/>
                  <a:pt x="763" y="0"/>
                  <a:pt x="674" y="88"/>
                </a:cubicBezTo>
                <a:cubicBezTo>
                  <a:pt x="655" y="107"/>
                  <a:pt x="641" y="128"/>
                  <a:pt x="630" y="150"/>
                </a:cubicBezTo>
                <a:cubicBezTo>
                  <a:pt x="599" y="171"/>
                  <a:pt x="541" y="173"/>
                  <a:pt x="541" y="173"/>
                </a:cubicBezTo>
                <a:cubicBezTo>
                  <a:pt x="495" y="172"/>
                  <a:pt x="459" y="150"/>
                  <a:pt x="451" y="145"/>
                </a:cubicBezTo>
                <a:cubicBezTo>
                  <a:pt x="441" y="126"/>
                  <a:pt x="428" y="107"/>
                  <a:pt x="412" y="91"/>
                </a:cubicBezTo>
                <a:cubicBezTo>
                  <a:pt x="411" y="90"/>
                  <a:pt x="410" y="89"/>
                  <a:pt x="410" y="88"/>
                </a:cubicBezTo>
                <a:cubicBezTo>
                  <a:pt x="321" y="0"/>
                  <a:pt x="177" y="0"/>
                  <a:pt x="89" y="88"/>
                </a:cubicBezTo>
                <a:cubicBezTo>
                  <a:pt x="0" y="177"/>
                  <a:pt x="0" y="320"/>
                  <a:pt x="89" y="409"/>
                </a:cubicBezTo>
                <a:cubicBezTo>
                  <a:pt x="177" y="497"/>
                  <a:pt x="321" y="497"/>
                  <a:pt x="410" y="409"/>
                </a:cubicBezTo>
                <a:cubicBezTo>
                  <a:pt x="428" y="390"/>
                  <a:pt x="443" y="369"/>
                  <a:pt x="453" y="346"/>
                </a:cubicBezTo>
                <a:cubicBezTo>
                  <a:pt x="483" y="327"/>
                  <a:pt x="541" y="324"/>
                  <a:pt x="541" y="324"/>
                </a:cubicBezTo>
                <a:cubicBezTo>
                  <a:pt x="588" y="325"/>
                  <a:pt x="625" y="346"/>
                  <a:pt x="632" y="351"/>
                </a:cubicBezTo>
                <a:cubicBezTo>
                  <a:pt x="642" y="371"/>
                  <a:pt x="655" y="389"/>
                  <a:pt x="671" y="406"/>
                </a:cubicBezTo>
                <a:cubicBezTo>
                  <a:pt x="672" y="407"/>
                  <a:pt x="673" y="408"/>
                  <a:pt x="674" y="408"/>
                </a:cubicBezTo>
                <a:cubicBezTo>
                  <a:pt x="763" y="497"/>
                  <a:pt x="906" y="497"/>
                  <a:pt x="994" y="408"/>
                </a:cubicBezTo>
                <a:cubicBezTo>
                  <a:pt x="1083" y="320"/>
                  <a:pt x="1083" y="177"/>
                  <a:pt x="994" y="88"/>
                </a:cubicBezTo>
                <a:close/>
                <a:moveTo>
                  <a:pt x="247" y="449"/>
                </a:moveTo>
                <a:cubicBezTo>
                  <a:pt x="137" y="449"/>
                  <a:pt x="47" y="359"/>
                  <a:pt x="47" y="249"/>
                </a:cubicBezTo>
                <a:cubicBezTo>
                  <a:pt x="47" y="139"/>
                  <a:pt x="137" y="49"/>
                  <a:pt x="247" y="49"/>
                </a:cubicBezTo>
                <a:cubicBezTo>
                  <a:pt x="357" y="49"/>
                  <a:pt x="447" y="139"/>
                  <a:pt x="447" y="249"/>
                </a:cubicBezTo>
                <a:cubicBezTo>
                  <a:pt x="447" y="359"/>
                  <a:pt x="357" y="449"/>
                  <a:pt x="247" y="449"/>
                </a:cubicBezTo>
                <a:close/>
                <a:moveTo>
                  <a:pt x="836" y="447"/>
                </a:moveTo>
                <a:cubicBezTo>
                  <a:pt x="726" y="447"/>
                  <a:pt x="636" y="358"/>
                  <a:pt x="636" y="247"/>
                </a:cubicBezTo>
                <a:cubicBezTo>
                  <a:pt x="636" y="137"/>
                  <a:pt x="726" y="48"/>
                  <a:pt x="836" y="48"/>
                </a:cubicBezTo>
                <a:cubicBezTo>
                  <a:pt x="947" y="48"/>
                  <a:pt x="1036" y="137"/>
                  <a:pt x="1036" y="247"/>
                </a:cubicBezTo>
                <a:cubicBezTo>
                  <a:pt x="1036" y="358"/>
                  <a:pt x="947" y="447"/>
                  <a:pt x="836" y="447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22225" cap="flat">
            <a:noFill/>
            <a:prstDash val="solid"/>
            <a:miter lim="800000"/>
            <a:headEnd/>
            <a:tailEnd/>
          </a:ln>
          <a:effectLst>
            <a:outerShdw blurRad="38100" dist="25400" dir="774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7994" tIns="63998" rIns="127994" bIns="639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8"/>
          <p:cNvSpPr>
            <a:spLocks noEditPoints="1"/>
          </p:cNvSpPr>
          <p:nvPr/>
        </p:nvSpPr>
        <p:spPr bwMode="auto">
          <a:xfrm rot="10800000">
            <a:off x="2072422" y="5508431"/>
            <a:ext cx="1256402" cy="685451"/>
          </a:xfrm>
          <a:custGeom>
            <a:avLst/>
            <a:gdLst>
              <a:gd name="T0" fmla="*/ 1748 w 1871"/>
              <a:gd name="T1" fmla="*/ 287 h 1020"/>
              <a:gd name="T2" fmla="*/ 1302 w 1871"/>
              <a:gd name="T3" fmla="*/ 287 h 1020"/>
              <a:gd name="T4" fmla="*/ 1286 w 1871"/>
              <a:gd name="T5" fmla="*/ 304 h 1020"/>
              <a:gd name="T6" fmla="*/ 924 w 1871"/>
              <a:gd name="T7" fmla="*/ 299 h 1020"/>
              <a:gd name="T8" fmla="*/ 924 w 1871"/>
              <a:gd name="T9" fmla="*/ 299 h 1020"/>
              <a:gd name="T10" fmla="*/ 844 w 1871"/>
              <a:gd name="T11" fmla="*/ 187 h 1020"/>
              <a:gd name="T12" fmla="*/ 839 w 1871"/>
              <a:gd name="T13" fmla="*/ 182 h 1020"/>
              <a:gd name="T14" fmla="*/ 182 w 1871"/>
              <a:gd name="T15" fmla="*/ 182 h 1020"/>
              <a:gd name="T16" fmla="*/ 182 w 1871"/>
              <a:gd name="T17" fmla="*/ 839 h 1020"/>
              <a:gd name="T18" fmla="*/ 839 w 1871"/>
              <a:gd name="T19" fmla="*/ 839 h 1020"/>
              <a:gd name="T20" fmla="*/ 929 w 1871"/>
              <a:gd name="T21" fmla="*/ 711 h 1020"/>
              <a:gd name="T22" fmla="*/ 1286 w 1871"/>
              <a:gd name="T23" fmla="*/ 716 h 1020"/>
              <a:gd name="T24" fmla="*/ 1302 w 1871"/>
              <a:gd name="T25" fmla="*/ 733 h 1020"/>
              <a:gd name="T26" fmla="*/ 1748 w 1871"/>
              <a:gd name="T27" fmla="*/ 733 h 1020"/>
              <a:gd name="T28" fmla="*/ 1748 w 1871"/>
              <a:gd name="T29" fmla="*/ 287 h 1020"/>
              <a:gd name="T30" fmla="*/ 506 w 1871"/>
              <a:gd name="T31" fmla="*/ 922 h 1020"/>
              <a:gd name="T32" fmla="*/ 96 w 1871"/>
              <a:gd name="T33" fmla="*/ 512 h 1020"/>
              <a:gd name="T34" fmla="*/ 506 w 1871"/>
              <a:gd name="T35" fmla="*/ 102 h 1020"/>
              <a:gd name="T36" fmla="*/ 916 w 1871"/>
              <a:gd name="T37" fmla="*/ 512 h 1020"/>
              <a:gd name="T38" fmla="*/ 506 w 1871"/>
              <a:gd name="T39" fmla="*/ 922 h 1020"/>
              <a:gd name="T40" fmla="*/ 1524 w 1871"/>
              <a:gd name="T41" fmla="*/ 778 h 1020"/>
              <a:gd name="T42" fmla="*/ 1260 w 1871"/>
              <a:gd name="T43" fmla="*/ 514 h 1020"/>
              <a:gd name="T44" fmla="*/ 1524 w 1871"/>
              <a:gd name="T45" fmla="*/ 250 h 1020"/>
              <a:gd name="T46" fmla="*/ 1788 w 1871"/>
              <a:gd name="T47" fmla="*/ 514 h 1020"/>
              <a:gd name="T48" fmla="*/ 1524 w 1871"/>
              <a:gd name="T49" fmla="*/ 778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71" h="1020">
                <a:moveTo>
                  <a:pt x="1748" y="287"/>
                </a:moveTo>
                <a:cubicBezTo>
                  <a:pt x="1625" y="164"/>
                  <a:pt x="1425" y="164"/>
                  <a:pt x="1302" y="287"/>
                </a:cubicBezTo>
                <a:cubicBezTo>
                  <a:pt x="1296" y="293"/>
                  <a:pt x="1291" y="298"/>
                  <a:pt x="1286" y="304"/>
                </a:cubicBezTo>
                <a:cubicBezTo>
                  <a:pt x="1122" y="415"/>
                  <a:pt x="949" y="315"/>
                  <a:pt x="924" y="299"/>
                </a:cubicBezTo>
                <a:cubicBezTo>
                  <a:pt x="924" y="299"/>
                  <a:pt x="924" y="299"/>
                  <a:pt x="924" y="299"/>
                </a:cubicBezTo>
                <a:cubicBezTo>
                  <a:pt x="904" y="259"/>
                  <a:pt x="877" y="221"/>
                  <a:pt x="844" y="187"/>
                </a:cubicBezTo>
                <a:cubicBezTo>
                  <a:pt x="842" y="185"/>
                  <a:pt x="840" y="183"/>
                  <a:pt x="839" y="182"/>
                </a:cubicBezTo>
                <a:cubicBezTo>
                  <a:pt x="657" y="0"/>
                  <a:pt x="363" y="0"/>
                  <a:pt x="182" y="182"/>
                </a:cubicBezTo>
                <a:cubicBezTo>
                  <a:pt x="0" y="363"/>
                  <a:pt x="0" y="657"/>
                  <a:pt x="182" y="839"/>
                </a:cubicBezTo>
                <a:cubicBezTo>
                  <a:pt x="363" y="1020"/>
                  <a:pt x="657" y="1020"/>
                  <a:pt x="839" y="839"/>
                </a:cubicBezTo>
                <a:cubicBezTo>
                  <a:pt x="877" y="800"/>
                  <a:pt x="907" y="757"/>
                  <a:pt x="929" y="711"/>
                </a:cubicBezTo>
                <a:cubicBezTo>
                  <a:pt x="1087" y="607"/>
                  <a:pt x="1252" y="696"/>
                  <a:pt x="1286" y="716"/>
                </a:cubicBezTo>
                <a:cubicBezTo>
                  <a:pt x="1291" y="722"/>
                  <a:pt x="1296" y="727"/>
                  <a:pt x="1302" y="733"/>
                </a:cubicBezTo>
                <a:cubicBezTo>
                  <a:pt x="1425" y="856"/>
                  <a:pt x="1625" y="856"/>
                  <a:pt x="1748" y="733"/>
                </a:cubicBezTo>
                <a:cubicBezTo>
                  <a:pt x="1871" y="610"/>
                  <a:pt x="1871" y="410"/>
                  <a:pt x="1748" y="287"/>
                </a:cubicBezTo>
                <a:close/>
                <a:moveTo>
                  <a:pt x="506" y="922"/>
                </a:moveTo>
                <a:cubicBezTo>
                  <a:pt x="280" y="922"/>
                  <a:pt x="96" y="738"/>
                  <a:pt x="96" y="512"/>
                </a:cubicBezTo>
                <a:cubicBezTo>
                  <a:pt x="96" y="286"/>
                  <a:pt x="280" y="102"/>
                  <a:pt x="506" y="102"/>
                </a:cubicBezTo>
                <a:cubicBezTo>
                  <a:pt x="732" y="102"/>
                  <a:pt x="916" y="286"/>
                  <a:pt x="916" y="512"/>
                </a:cubicBezTo>
                <a:cubicBezTo>
                  <a:pt x="916" y="738"/>
                  <a:pt x="732" y="922"/>
                  <a:pt x="506" y="922"/>
                </a:cubicBezTo>
                <a:close/>
                <a:moveTo>
                  <a:pt x="1524" y="778"/>
                </a:moveTo>
                <a:cubicBezTo>
                  <a:pt x="1378" y="778"/>
                  <a:pt x="1260" y="660"/>
                  <a:pt x="1260" y="514"/>
                </a:cubicBezTo>
                <a:cubicBezTo>
                  <a:pt x="1260" y="368"/>
                  <a:pt x="1378" y="250"/>
                  <a:pt x="1524" y="250"/>
                </a:cubicBezTo>
                <a:cubicBezTo>
                  <a:pt x="1670" y="250"/>
                  <a:pt x="1788" y="368"/>
                  <a:pt x="1788" y="514"/>
                </a:cubicBezTo>
                <a:cubicBezTo>
                  <a:pt x="1788" y="660"/>
                  <a:pt x="1670" y="778"/>
                  <a:pt x="1524" y="77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22225" cap="flat">
            <a:noFill/>
            <a:prstDash val="solid"/>
            <a:miter lim="800000"/>
            <a:headEnd/>
            <a:tailEnd/>
          </a:ln>
          <a:effectLst>
            <a:outerShdw blurRad="38100" dist="25400" dir="774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7994" tIns="63998" rIns="127994" bIns="639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28"/>
          <p:cNvSpPr>
            <a:spLocks noEditPoints="1"/>
          </p:cNvSpPr>
          <p:nvPr/>
        </p:nvSpPr>
        <p:spPr bwMode="auto">
          <a:xfrm rot="11762341">
            <a:off x="2705504" y="5588252"/>
            <a:ext cx="1409730" cy="769100"/>
          </a:xfrm>
          <a:custGeom>
            <a:avLst/>
            <a:gdLst>
              <a:gd name="T0" fmla="*/ 1748 w 1871"/>
              <a:gd name="T1" fmla="*/ 287 h 1020"/>
              <a:gd name="T2" fmla="*/ 1302 w 1871"/>
              <a:gd name="T3" fmla="*/ 287 h 1020"/>
              <a:gd name="T4" fmla="*/ 1286 w 1871"/>
              <a:gd name="T5" fmla="*/ 304 h 1020"/>
              <a:gd name="T6" fmla="*/ 924 w 1871"/>
              <a:gd name="T7" fmla="*/ 299 h 1020"/>
              <a:gd name="T8" fmla="*/ 924 w 1871"/>
              <a:gd name="T9" fmla="*/ 299 h 1020"/>
              <a:gd name="T10" fmla="*/ 844 w 1871"/>
              <a:gd name="T11" fmla="*/ 187 h 1020"/>
              <a:gd name="T12" fmla="*/ 839 w 1871"/>
              <a:gd name="T13" fmla="*/ 182 h 1020"/>
              <a:gd name="T14" fmla="*/ 182 w 1871"/>
              <a:gd name="T15" fmla="*/ 182 h 1020"/>
              <a:gd name="T16" fmla="*/ 182 w 1871"/>
              <a:gd name="T17" fmla="*/ 839 h 1020"/>
              <a:gd name="T18" fmla="*/ 839 w 1871"/>
              <a:gd name="T19" fmla="*/ 839 h 1020"/>
              <a:gd name="T20" fmla="*/ 929 w 1871"/>
              <a:gd name="T21" fmla="*/ 711 h 1020"/>
              <a:gd name="T22" fmla="*/ 1286 w 1871"/>
              <a:gd name="T23" fmla="*/ 716 h 1020"/>
              <a:gd name="T24" fmla="*/ 1302 w 1871"/>
              <a:gd name="T25" fmla="*/ 733 h 1020"/>
              <a:gd name="T26" fmla="*/ 1748 w 1871"/>
              <a:gd name="T27" fmla="*/ 733 h 1020"/>
              <a:gd name="T28" fmla="*/ 1748 w 1871"/>
              <a:gd name="T29" fmla="*/ 287 h 1020"/>
              <a:gd name="T30" fmla="*/ 506 w 1871"/>
              <a:gd name="T31" fmla="*/ 922 h 1020"/>
              <a:gd name="T32" fmla="*/ 96 w 1871"/>
              <a:gd name="T33" fmla="*/ 512 h 1020"/>
              <a:gd name="T34" fmla="*/ 506 w 1871"/>
              <a:gd name="T35" fmla="*/ 102 h 1020"/>
              <a:gd name="T36" fmla="*/ 916 w 1871"/>
              <a:gd name="T37" fmla="*/ 512 h 1020"/>
              <a:gd name="T38" fmla="*/ 506 w 1871"/>
              <a:gd name="T39" fmla="*/ 922 h 1020"/>
              <a:gd name="T40" fmla="*/ 1524 w 1871"/>
              <a:gd name="T41" fmla="*/ 778 h 1020"/>
              <a:gd name="T42" fmla="*/ 1260 w 1871"/>
              <a:gd name="T43" fmla="*/ 514 h 1020"/>
              <a:gd name="T44" fmla="*/ 1524 w 1871"/>
              <a:gd name="T45" fmla="*/ 250 h 1020"/>
              <a:gd name="T46" fmla="*/ 1788 w 1871"/>
              <a:gd name="T47" fmla="*/ 514 h 1020"/>
              <a:gd name="T48" fmla="*/ 1524 w 1871"/>
              <a:gd name="T49" fmla="*/ 778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71" h="1020">
                <a:moveTo>
                  <a:pt x="1748" y="287"/>
                </a:moveTo>
                <a:cubicBezTo>
                  <a:pt x="1625" y="164"/>
                  <a:pt x="1425" y="164"/>
                  <a:pt x="1302" y="287"/>
                </a:cubicBezTo>
                <a:cubicBezTo>
                  <a:pt x="1296" y="293"/>
                  <a:pt x="1291" y="298"/>
                  <a:pt x="1286" y="304"/>
                </a:cubicBezTo>
                <a:cubicBezTo>
                  <a:pt x="1122" y="415"/>
                  <a:pt x="949" y="315"/>
                  <a:pt x="924" y="299"/>
                </a:cubicBezTo>
                <a:cubicBezTo>
                  <a:pt x="924" y="299"/>
                  <a:pt x="924" y="299"/>
                  <a:pt x="924" y="299"/>
                </a:cubicBezTo>
                <a:cubicBezTo>
                  <a:pt x="904" y="259"/>
                  <a:pt x="877" y="221"/>
                  <a:pt x="844" y="187"/>
                </a:cubicBezTo>
                <a:cubicBezTo>
                  <a:pt x="842" y="185"/>
                  <a:pt x="840" y="183"/>
                  <a:pt x="839" y="182"/>
                </a:cubicBezTo>
                <a:cubicBezTo>
                  <a:pt x="657" y="0"/>
                  <a:pt x="363" y="0"/>
                  <a:pt x="182" y="182"/>
                </a:cubicBezTo>
                <a:cubicBezTo>
                  <a:pt x="0" y="363"/>
                  <a:pt x="0" y="657"/>
                  <a:pt x="182" y="839"/>
                </a:cubicBezTo>
                <a:cubicBezTo>
                  <a:pt x="363" y="1020"/>
                  <a:pt x="657" y="1020"/>
                  <a:pt x="839" y="839"/>
                </a:cubicBezTo>
                <a:cubicBezTo>
                  <a:pt x="877" y="800"/>
                  <a:pt x="907" y="757"/>
                  <a:pt x="929" y="711"/>
                </a:cubicBezTo>
                <a:cubicBezTo>
                  <a:pt x="1087" y="607"/>
                  <a:pt x="1252" y="696"/>
                  <a:pt x="1286" y="716"/>
                </a:cubicBezTo>
                <a:cubicBezTo>
                  <a:pt x="1291" y="722"/>
                  <a:pt x="1296" y="727"/>
                  <a:pt x="1302" y="733"/>
                </a:cubicBezTo>
                <a:cubicBezTo>
                  <a:pt x="1425" y="856"/>
                  <a:pt x="1625" y="856"/>
                  <a:pt x="1748" y="733"/>
                </a:cubicBezTo>
                <a:cubicBezTo>
                  <a:pt x="1871" y="610"/>
                  <a:pt x="1871" y="410"/>
                  <a:pt x="1748" y="287"/>
                </a:cubicBezTo>
                <a:close/>
                <a:moveTo>
                  <a:pt x="506" y="922"/>
                </a:moveTo>
                <a:cubicBezTo>
                  <a:pt x="280" y="922"/>
                  <a:pt x="96" y="738"/>
                  <a:pt x="96" y="512"/>
                </a:cubicBezTo>
                <a:cubicBezTo>
                  <a:pt x="96" y="286"/>
                  <a:pt x="280" y="102"/>
                  <a:pt x="506" y="102"/>
                </a:cubicBezTo>
                <a:cubicBezTo>
                  <a:pt x="732" y="102"/>
                  <a:pt x="916" y="286"/>
                  <a:pt x="916" y="512"/>
                </a:cubicBezTo>
                <a:cubicBezTo>
                  <a:pt x="916" y="738"/>
                  <a:pt x="732" y="922"/>
                  <a:pt x="506" y="922"/>
                </a:cubicBezTo>
                <a:close/>
                <a:moveTo>
                  <a:pt x="1524" y="778"/>
                </a:moveTo>
                <a:cubicBezTo>
                  <a:pt x="1378" y="778"/>
                  <a:pt x="1260" y="660"/>
                  <a:pt x="1260" y="514"/>
                </a:cubicBezTo>
                <a:cubicBezTo>
                  <a:pt x="1260" y="368"/>
                  <a:pt x="1378" y="250"/>
                  <a:pt x="1524" y="250"/>
                </a:cubicBezTo>
                <a:cubicBezTo>
                  <a:pt x="1670" y="250"/>
                  <a:pt x="1788" y="368"/>
                  <a:pt x="1788" y="514"/>
                </a:cubicBezTo>
                <a:cubicBezTo>
                  <a:pt x="1788" y="660"/>
                  <a:pt x="1670" y="778"/>
                  <a:pt x="1524" y="77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22225" cap="flat">
            <a:noFill/>
            <a:prstDash val="solid"/>
            <a:miter lim="800000"/>
            <a:headEnd/>
            <a:tailEnd/>
          </a:ln>
          <a:effectLst>
            <a:outerShdw blurRad="38100" dist="25400" dir="7740000" algn="tr" rotWithShape="0">
              <a:prstClr val="black">
                <a:alpha val="40000"/>
              </a:prstClr>
            </a:outerShdw>
          </a:effectLst>
        </p:spPr>
        <p:txBody>
          <a:bodyPr vert="horz" wrap="square" lIns="127994" tIns="63998" rIns="127994" bIns="63998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 thinking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Often it's helpful to add notes to the </a:t>
            </a:r>
            <a:r>
              <a:rPr lang="en-US" sz="2000" dirty="0" smtClean="0"/>
              <a:t>code. </a:t>
            </a:r>
            <a:r>
              <a:rPr lang="en-US" sz="2000" dirty="0"/>
              <a:t>Python will ignore any line that starts with a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2000" dirty="0"/>
              <a:t> or lines between three single or double quotation marks</a:t>
            </a:r>
            <a:r>
              <a:rPr lang="en-US" sz="2000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1252538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2538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 is text is ignored by Python. </a:t>
            </a:r>
            <a:endParaRPr lang="es-E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2538"/>
            <a:r>
              <a:rPr lang="es-E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es-E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can be </a:t>
            </a:r>
            <a:r>
              <a:rPr lang="es-E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used</a:t>
            </a:r>
            <a:r>
              <a:rPr lang="es-E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as 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multi-line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comment. 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2538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2538"/>
            <a:r>
              <a:rPr lang="en-US" sz="2000" dirty="0"/>
              <a:t> </a:t>
            </a:r>
            <a:endParaRPr lang="es-ES" sz="2000" dirty="0"/>
          </a:p>
          <a:p>
            <a:pPr marL="1252538"/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# This text is also ignored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40" y="4889763"/>
            <a:ext cx="4055060" cy="156031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29" y="4882688"/>
            <a:ext cx="3746609" cy="17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5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 thinking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order to implement the data processing procedure, we often use IF…ELIF…ELSE statement: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55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a=10</a:t>
            </a:r>
          </a:p>
          <a:p>
            <a:pPr marL="355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b=10</a:t>
            </a:r>
          </a:p>
          <a:p>
            <a:pPr marL="355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 b&gt;a:</a:t>
            </a:r>
          </a:p>
          <a:p>
            <a:pPr marL="355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print("b ({0}) is greater than a ({1})".format(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55600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a==b:</a:t>
            </a:r>
          </a:p>
          <a:p>
            <a:pPr marL="355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print("b ({0}) is equal to a ({1})".format(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355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355600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print("b ({0}) is smaller than a ({1})".format(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a,b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 thinking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Let’s implement a </a:t>
            </a:r>
            <a:r>
              <a:rPr lang="en-US" sz="2000" b="1" dirty="0" smtClean="0">
                <a:solidFill>
                  <a:srgbClr val="00B4F1"/>
                </a:solidFill>
              </a:rPr>
              <a:t>virtual</a:t>
            </a:r>
            <a:r>
              <a:rPr lang="en-US" sz="2000" dirty="0" smtClean="0"/>
              <a:t> Data Science Project.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1" dirty="0">
              <a:cs typeface="Courier New" panose="020703090202050204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Courier New" panose="02070309020205020404" pitchFamily="49" charset="0"/>
              </a:rPr>
              <a:t>Imagine that you acquired </a:t>
            </a:r>
            <a:r>
              <a:rPr lang="en-US" sz="2000" dirty="0">
                <a:cs typeface="Courier New" panose="02070309020205020404" pitchFamily="49" charset="0"/>
              </a:rPr>
              <a:t>the </a:t>
            </a:r>
            <a:r>
              <a:rPr lang="en-US" sz="2000" dirty="0" smtClean="0">
                <a:cs typeface="Courier New" panose="02070309020205020404" pitchFamily="49" charset="0"/>
              </a:rPr>
              <a:t>historical data of average traffic intensity per weekdays for the years 2013-2017 for some city.</a:t>
            </a:r>
            <a:endParaRPr lang="en-US" sz="2000" i="1" dirty="0" smtClean="0">
              <a:cs typeface="Courier New" panose="02070309020205020404" pitchFamily="49" charset="0"/>
            </a:endParaRPr>
          </a:p>
          <a:p>
            <a:endParaRPr lang="en-US" sz="2000" dirty="0" smtClean="0">
              <a:cs typeface="Courier New" panose="02070309020205020404" pitchFamily="49" charset="0"/>
            </a:endParaRPr>
          </a:p>
          <a:p>
            <a:pPr marL="630238"/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traffic_data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630238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"2013" : [2800,2900,2950,2890,3050,3030,3000],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0238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"2014" 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2700,2915,2950,2880,3020,3030,3020],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30238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"2015" 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2750,2910,2955,2820,3030,3080,3010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pPr marL="630238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"2016" 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2920,2950,2960,2840,3100,3100,3050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pPr marL="630238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"2017" :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2930,2940,2970,2900,3150,3300,3080]</a:t>
            </a:r>
          </a:p>
          <a:p>
            <a:pPr marL="630238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cs typeface="Courier New" panose="02070309020205020404" pitchFamily="49" charset="0"/>
              </a:rPr>
              <a:t>Your task is to develop the </a:t>
            </a:r>
            <a:r>
              <a:rPr lang="en-US" sz="1900" dirty="0" smtClean="0">
                <a:cs typeface="Courier New" panose="02070309020205020404" pitchFamily="49" charset="0"/>
              </a:rPr>
              <a:t>code that </a:t>
            </a:r>
            <a:r>
              <a:rPr lang="en-US" sz="1900" dirty="0">
                <a:cs typeface="Courier New" panose="02070309020205020404" pitchFamily="49" charset="0"/>
              </a:rPr>
              <a:t>selects the data sub-set of </a:t>
            </a:r>
            <a:r>
              <a:rPr lang="en-US" sz="1900" dirty="0" smtClean="0">
                <a:cs typeface="Courier New" panose="02070309020205020404" pitchFamily="49" charset="0"/>
              </a:rPr>
              <a:t>2016 and </a:t>
            </a:r>
            <a:r>
              <a:rPr lang="en-US" sz="1900" dirty="0">
                <a:cs typeface="Courier New" panose="02070309020205020404" pitchFamily="49" charset="0"/>
              </a:rPr>
              <a:t>finds the minimum </a:t>
            </a:r>
            <a:r>
              <a:rPr lang="en-US" sz="1900" dirty="0" smtClean="0">
                <a:cs typeface="Courier New" panose="02070309020205020404" pitchFamily="49" charset="0"/>
              </a:rPr>
              <a:t>value of a traffic intensity. If this value is greater than 2000, then you should “store” </a:t>
            </a:r>
            <a:r>
              <a:rPr lang="en-US" sz="1900" dirty="0">
                <a:cs typeface="Courier New" panose="02070309020205020404" pitchFamily="49" charset="0"/>
              </a:rPr>
              <a:t>the result on the hard drive</a:t>
            </a:r>
            <a:r>
              <a:rPr lang="en-US" sz="1900" dirty="0" smtClean="0">
                <a:cs typeface="Courier New" panose="02070309020205020404" pitchFamily="49" charset="0"/>
              </a:rPr>
              <a:t>. Otherwise, you should output a message saying that the data is not saved.</a:t>
            </a:r>
            <a:endParaRPr lang="en-US" sz="19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47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 thinking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Create an empty repository “</a:t>
            </a:r>
            <a:r>
              <a:rPr lang="en-US" sz="2000" dirty="0" err="1" smtClean="0"/>
              <a:t>BTS_DataScienceFoundations</a:t>
            </a:r>
            <a:r>
              <a:rPr lang="en-US" sz="2000" dirty="0" smtClean="0"/>
              <a:t>” in your </a:t>
            </a:r>
            <a:r>
              <a:rPr lang="en-US" sz="2000" dirty="0" err="1" smtClean="0"/>
              <a:t>GitHub</a:t>
            </a:r>
            <a:r>
              <a:rPr lang="en-US" sz="2000" dirty="0" smtClean="0"/>
              <a:t> profile.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echo "# test" &gt;&gt; README.md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add README.md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commit -m "first commit"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remote add origin https://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github.com/yourprofile/BTS_DataScienceFoundations.git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push -u origin master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If you do not have </a:t>
            </a:r>
            <a:r>
              <a:rPr lang="en-US" sz="2000" dirty="0" err="1"/>
              <a:t>Git</a:t>
            </a:r>
            <a:r>
              <a:rPr lang="en-US" sz="2000" dirty="0"/>
              <a:t> installed and configured, you can quickly download and use </a:t>
            </a:r>
            <a:r>
              <a:rPr lang="en-US" sz="2000" dirty="0" err="1"/>
              <a:t>Github</a:t>
            </a:r>
            <a:r>
              <a:rPr lang="en-US" sz="2000" dirty="0"/>
              <a:t> Desktop (Windows and </a:t>
            </a:r>
            <a:r>
              <a:rPr lang="en-US" sz="2000" dirty="0" err="1"/>
              <a:t>macOS</a:t>
            </a:r>
            <a:r>
              <a:rPr lang="en-US" sz="2000" dirty="0"/>
              <a:t> supported). </a:t>
            </a:r>
            <a:r>
              <a:rPr lang="en-US" sz="2000" b="1" dirty="0">
                <a:solidFill>
                  <a:srgbClr val="00B4F1"/>
                </a:solidFill>
              </a:rPr>
              <a:t>However, it is a good </a:t>
            </a:r>
            <a:r>
              <a:rPr lang="en-US" sz="2000" b="1" dirty="0" smtClean="0">
                <a:solidFill>
                  <a:srgbClr val="00B4F1"/>
                </a:solidFill>
              </a:rPr>
              <a:t>approach to </a:t>
            </a:r>
            <a:r>
              <a:rPr lang="en-US" sz="2000" b="1" dirty="0">
                <a:solidFill>
                  <a:srgbClr val="00B4F1"/>
                </a:solidFill>
              </a:rPr>
              <a:t>use </a:t>
            </a:r>
            <a:r>
              <a:rPr lang="en-US" sz="2000" b="1" dirty="0" err="1">
                <a:solidFill>
                  <a:srgbClr val="00B4F1"/>
                </a:solidFill>
              </a:rPr>
              <a:t>Git</a:t>
            </a:r>
            <a:r>
              <a:rPr lang="en-US" sz="2000" b="1" dirty="0">
                <a:solidFill>
                  <a:srgbClr val="00B4F1"/>
                </a:solidFill>
              </a:rPr>
              <a:t> on the command line.</a:t>
            </a:r>
            <a:r>
              <a:rPr lang="en-US" sz="2000" dirty="0"/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ctr"/>
            <a:r>
              <a:rPr lang="en-US" sz="2000" dirty="0">
                <a:hlinkClick r:id="rId4"/>
              </a:rPr>
              <a:t>https://desktop.github.com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81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735980" y="1742748"/>
            <a:ext cx="80358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I. Activities in the class</a:t>
            </a:r>
          </a:p>
          <a:p>
            <a:endParaRPr lang="en-GB" sz="2000" b="1" dirty="0"/>
          </a:p>
          <a:p>
            <a:r>
              <a:rPr lang="en-GB" sz="2000" b="1" dirty="0" smtClean="0"/>
              <a:t>II. Individual Assignment (</a:t>
            </a:r>
            <a:r>
              <a:rPr lang="en-GB" sz="2000" b="1" dirty="0" smtClean="0">
                <a:solidFill>
                  <a:srgbClr val="00B4F1"/>
                </a:solidFill>
              </a:rPr>
              <a:t>will be explained at the end of the class</a:t>
            </a:r>
            <a:r>
              <a:rPr lang="en-GB" sz="2000" b="1" dirty="0" smtClean="0"/>
              <a:t>)</a:t>
            </a:r>
            <a:endParaRPr lang="es-ES" sz="2000" dirty="0"/>
          </a:p>
          <a:p>
            <a:pPr marL="376238"/>
            <a:r>
              <a:rPr lang="en-GB" sz="2000" dirty="0"/>
              <a:t>Select </a:t>
            </a:r>
            <a:r>
              <a:rPr lang="en-GB" sz="2000" dirty="0" smtClean="0"/>
              <a:t>an open </a:t>
            </a:r>
            <a:r>
              <a:rPr lang="en-GB" sz="2000" dirty="0"/>
              <a:t>source data in </a:t>
            </a:r>
            <a:r>
              <a:rPr lang="en-GB" sz="2000" dirty="0" smtClean="0"/>
              <a:t>CSV format: </a:t>
            </a:r>
            <a:endParaRPr lang="es-ES" sz="2000" dirty="0"/>
          </a:p>
          <a:p>
            <a:pPr marL="719138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Load data into Pandas </a:t>
            </a:r>
            <a:r>
              <a:rPr lang="en-US" sz="2000" dirty="0" err="1" smtClean="0"/>
              <a:t>DataFrame</a:t>
            </a:r>
            <a:endParaRPr lang="es-ES" sz="2000" dirty="0"/>
          </a:p>
          <a:p>
            <a:pPr marL="719138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Answer a series of questions related to the data</a:t>
            </a:r>
            <a:endParaRPr lang="es-ES" sz="2000" dirty="0"/>
          </a:p>
          <a:p>
            <a:pPr marL="719138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Commit scripts to </a:t>
            </a:r>
            <a:r>
              <a:rPr lang="en-US" sz="2000" dirty="0" smtClean="0"/>
              <a:t>your </a:t>
            </a:r>
            <a:r>
              <a:rPr lang="en-US" sz="2000" dirty="0" err="1" smtClean="0"/>
              <a:t>Git</a:t>
            </a:r>
            <a:endParaRPr lang="es-ES" sz="2000" dirty="0"/>
          </a:p>
        </p:txBody>
      </p:sp>
      <p:sp>
        <p:nvSpPr>
          <p:cNvPr id="7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pic>
        <p:nvPicPr>
          <p:cNvPr id="8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7B2EB3E4-3A7F-43C4-B1A5-54F90A90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25" y="3966596"/>
            <a:ext cx="3227014" cy="28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0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 thinking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Clone the </a:t>
            </a:r>
            <a:r>
              <a:rPr lang="en-US" sz="2000" dirty="0" err="1" smtClean="0"/>
              <a:t>Git</a:t>
            </a:r>
            <a:r>
              <a:rPr lang="en-US" sz="2000" dirty="0" smtClean="0"/>
              <a:t> repository to get an initial code: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algn="ctr"/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github.com/LianaNapalkova/BTS_MasterInBigData.git</a:t>
            </a:r>
            <a:endParaRPr lang="en-US" sz="2000" dirty="0" smtClean="0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Once you downloaded the repository to your local file system, go to the folder “</a:t>
            </a:r>
            <a:r>
              <a:rPr lang="en-US" sz="2000" dirty="0" err="1"/>
              <a:t>BTS_MasterInBigData</a:t>
            </a:r>
            <a:r>
              <a:rPr lang="en-US" sz="2000" dirty="0"/>
              <a:t>/Session_1 </a:t>
            </a: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Copy the folder “Session_1” into your local folder “</a:t>
            </a:r>
            <a:r>
              <a:rPr lang="en-US" sz="2000" dirty="0" err="1" smtClean="0"/>
              <a:t>DataScienceFoundations</a:t>
            </a:r>
            <a:r>
              <a:rPr lang="en-US" sz="2000" dirty="0" smtClean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25699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 thinking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In the folder “Session_1” you will see a </a:t>
            </a:r>
            <a:r>
              <a:rPr lang="en-US" sz="2000" dirty="0"/>
              <a:t>file </a:t>
            </a:r>
            <a:r>
              <a:rPr lang="en-US" sz="2000" dirty="0" smtClean="0"/>
              <a:t>called: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algn="ctr"/>
            <a:r>
              <a:rPr lang="en-US" sz="2000" dirty="0" smtClean="0"/>
              <a:t>bts_data_science_foundations_session_1_1.ipynb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cs typeface="Courier New" panose="020703090202050204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Courier New" panose="02070309020205020404" pitchFamily="49" charset="0"/>
              </a:rPr>
              <a:t>Import this file into </a:t>
            </a:r>
            <a:r>
              <a:rPr lang="en-US" sz="2000" dirty="0" err="1" smtClean="0">
                <a:cs typeface="Courier New" panose="02070309020205020404" pitchFamily="49" charset="0"/>
              </a:rPr>
              <a:t>Jupyter</a:t>
            </a:r>
            <a:r>
              <a:rPr lang="en-US" sz="2000" dirty="0" smtClean="0">
                <a:cs typeface="Courier New" panose="02070309020205020404" pitchFamily="49" charset="0"/>
              </a:rPr>
              <a:t> Notebook using the “Upload” button.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cs typeface="Courier New" panose="020703090202050204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cs typeface="Courier New" panose="020703090202050204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cs typeface="Courier New" panose="020703090202050204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cs typeface="Courier New" panose="020703090202050204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cs typeface="Courier New" panose="020703090202050204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cs typeface="Courier New" panose="02070309020205020404" pitchFamily="49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Open the imported script and start doing a task.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Your </a:t>
            </a:r>
            <a:r>
              <a:rPr lang="en-US" sz="2000" dirty="0"/>
              <a:t>final script should be pushed to your </a:t>
            </a:r>
            <a:r>
              <a:rPr lang="en-US" sz="2000" dirty="0" err="1"/>
              <a:t>GitHub</a:t>
            </a:r>
            <a:r>
              <a:rPr lang="en-US" sz="2000" dirty="0"/>
              <a:t> </a:t>
            </a:r>
            <a:r>
              <a:rPr lang="en-US" sz="2000" dirty="0" smtClean="0"/>
              <a:t>repository “</a:t>
            </a:r>
            <a:r>
              <a:rPr lang="en-US" sz="2000" dirty="0" err="1" smtClean="0"/>
              <a:t>DataScienceFoundations</a:t>
            </a:r>
            <a:r>
              <a:rPr lang="en-US" sz="2000" dirty="0" smtClean="0"/>
              <a:t>”. </a:t>
            </a:r>
            <a:endParaRPr lang="en-US" sz="1900" dirty="0">
              <a:cs typeface="Courier New" panose="02070309020205020404" pitchFamily="49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87" y="3517709"/>
            <a:ext cx="8371774" cy="1451878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6842141" y="4251127"/>
            <a:ext cx="810410" cy="54666"/>
          </a:xfrm>
          <a:prstGeom prst="straightConnector1">
            <a:avLst/>
          </a:prstGeom>
          <a:ln w="76200">
            <a:solidFill>
              <a:srgbClr val="00B4F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4603730" y="3542313"/>
            <a:ext cx="2238411" cy="763480"/>
          </a:xfrm>
          <a:prstGeom prst="rect">
            <a:avLst/>
          </a:prstGeom>
          <a:solidFill>
            <a:srgbClr val="00B4F1"/>
          </a:solidFill>
          <a:ln>
            <a:solidFill>
              <a:srgbClr val="00B4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button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to </a:t>
            </a:r>
            <a:r>
              <a:rPr lang="es-ES" dirty="0" err="1" smtClean="0"/>
              <a:t>upload</a:t>
            </a:r>
            <a:r>
              <a:rPr lang="es-ES" dirty="0" smtClean="0"/>
              <a:t> scripts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Jupyter</a:t>
            </a:r>
            <a:r>
              <a:rPr lang="es-ES" dirty="0" smtClean="0"/>
              <a:t> Notebook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4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 thinking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11" y="1485814"/>
            <a:ext cx="7988377" cy="5043480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944817" y="1638295"/>
            <a:ext cx="2238411" cy="763480"/>
          </a:xfrm>
          <a:prstGeom prst="rect">
            <a:avLst/>
          </a:prstGeom>
          <a:solidFill>
            <a:srgbClr val="00B4F1"/>
          </a:solidFill>
          <a:ln>
            <a:solidFill>
              <a:srgbClr val="00B4F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Please</a:t>
            </a:r>
            <a:r>
              <a:rPr lang="es-ES" dirty="0" smtClean="0"/>
              <a:t> </a:t>
            </a:r>
            <a:r>
              <a:rPr lang="es-ES" dirty="0" err="1" smtClean="0"/>
              <a:t>commit</a:t>
            </a:r>
            <a:r>
              <a:rPr lang="es-ES" dirty="0" smtClean="0"/>
              <a:t> </a:t>
            </a:r>
            <a:r>
              <a:rPr lang="es-ES" dirty="0" err="1" smtClean="0"/>
              <a:t>your</a:t>
            </a:r>
            <a:r>
              <a:rPr lang="es-ES" dirty="0" smtClean="0"/>
              <a:t> final script to </a:t>
            </a:r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Git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Algorithmic thinking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This Python script </a:t>
            </a:r>
            <a:r>
              <a:rPr lang="en-US" sz="2000" dirty="0" smtClean="0"/>
              <a:t>can </a:t>
            </a:r>
            <a:r>
              <a:rPr lang="en-US" sz="2000" dirty="0"/>
              <a:t>be thought of as an "algorithm" for </a:t>
            </a:r>
            <a:r>
              <a:rPr lang="en-US" sz="2000" dirty="0" smtClean="0"/>
              <a:t>a very simple data processing.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Importantly</a:t>
            </a:r>
            <a:r>
              <a:rPr lang="en-US" sz="2000" dirty="0"/>
              <a:t>, note that the steps have a chronology to them: </a:t>
            </a:r>
            <a:r>
              <a:rPr lang="en-US" sz="2000" dirty="0" smtClean="0"/>
              <a:t>you </a:t>
            </a:r>
            <a:r>
              <a:rPr lang="en-US" sz="2000" dirty="0"/>
              <a:t>must </a:t>
            </a:r>
            <a:r>
              <a:rPr lang="en-US" sz="2000" dirty="0" smtClean="0"/>
              <a:t>find a minimum value before checking that it’s greater than 2000, </a:t>
            </a:r>
            <a:r>
              <a:rPr lang="en-US" sz="2000" dirty="0"/>
              <a:t>and so on. </a:t>
            </a: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In </a:t>
            </a:r>
            <a:r>
              <a:rPr lang="en-US" sz="2000" dirty="0"/>
              <a:t>the same manner, algorithms in coding have a chronology to them: an algorithm takes data as inputs, you do some cleaning and processing of the data, and you produce an output. </a:t>
            </a: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If </a:t>
            </a:r>
            <a:r>
              <a:rPr lang="en-US" sz="2000" dirty="0"/>
              <a:t>you do things in the wrong order, it won't work.</a:t>
            </a:r>
            <a:endParaRPr lang="es-ES" sz="2000" dirty="0"/>
          </a:p>
          <a:p>
            <a:pPr algn="just"/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0900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72"/>
          <p:cNvGrpSpPr/>
          <p:nvPr/>
        </p:nvGrpSpPr>
        <p:grpSpPr>
          <a:xfrm>
            <a:off x="2166340" y="2720980"/>
            <a:ext cx="2807050" cy="2809649"/>
            <a:chOff x="3495675" y="1028700"/>
            <a:chExt cx="4981575" cy="4981575"/>
          </a:xfrm>
        </p:grpSpPr>
        <p:sp>
          <p:nvSpPr>
            <p:cNvPr id="9" name="Oval 273"/>
            <p:cNvSpPr/>
            <p:nvPr/>
          </p:nvSpPr>
          <p:spPr>
            <a:xfrm>
              <a:off x="3495675" y="1028700"/>
              <a:ext cx="4981575" cy="4981575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274"/>
            <p:cNvSpPr/>
            <p:nvPr/>
          </p:nvSpPr>
          <p:spPr>
            <a:xfrm>
              <a:off x="4032407" y="1565432"/>
              <a:ext cx="3908108" cy="3908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275"/>
            <p:cNvSpPr/>
            <p:nvPr/>
          </p:nvSpPr>
          <p:spPr>
            <a:xfrm>
              <a:off x="4519610" y="2052635"/>
              <a:ext cx="2933700" cy="2933700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276"/>
            <p:cNvSpPr/>
            <p:nvPr/>
          </p:nvSpPr>
          <p:spPr>
            <a:xfrm>
              <a:off x="5171858" y="2714406"/>
              <a:ext cx="1610161" cy="1610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277"/>
            <p:cNvSpPr/>
            <p:nvPr/>
          </p:nvSpPr>
          <p:spPr>
            <a:xfrm>
              <a:off x="5462815" y="3005363"/>
              <a:ext cx="1028244" cy="1028244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Block Arc 278"/>
          <p:cNvSpPr/>
          <p:nvPr/>
        </p:nvSpPr>
        <p:spPr>
          <a:xfrm rot="18900000">
            <a:off x="1705076" y="2264662"/>
            <a:ext cx="3718839" cy="3722283"/>
          </a:xfrm>
          <a:prstGeom prst="blockArc">
            <a:avLst>
              <a:gd name="adj1" fmla="val 4928282"/>
              <a:gd name="adj2" fmla="val 21359236"/>
              <a:gd name="adj3" fmla="val 340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279"/>
          <p:cNvGrpSpPr/>
          <p:nvPr/>
        </p:nvGrpSpPr>
        <p:grpSpPr>
          <a:xfrm>
            <a:off x="3595078" y="3079760"/>
            <a:ext cx="2151734" cy="1046044"/>
            <a:chOff x="12124791" y="3770786"/>
            <a:chExt cx="3478984" cy="1689710"/>
          </a:xfrm>
        </p:grpSpPr>
        <p:sp>
          <p:nvSpPr>
            <p:cNvPr id="16" name="Freeform 18"/>
            <p:cNvSpPr>
              <a:spLocks noChangeArrowheads="1"/>
            </p:cNvSpPr>
            <p:nvPr/>
          </p:nvSpPr>
          <p:spPr bwMode="auto">
            <a:xfrm>
              <a:off x="12124793" y="4118666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 noChangeArrowheads="1"/>
            </p:cNvSpPr>
            <p:nvPr/>
          </p:nvSpPr>
          <p:spPr bwMode="auto">
            <a:xfrm>
              <a:off x="12124791" y="4255333"/>
              <a:ext cx="2899153" cy="1205163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8" name="Freeform 20"/>
            <p:cNvSpPr>
              <a:spLocks noChangeArrowheads="1"/>
            </p:cNvSpPr>
            <p:nvPr/>
          </p:nvSpPr>
          <p:spPr bwMode="auto">
            <a:xfrm>
              <a:off x="12157926" y="4097957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9" name="Freeform 21"/>
            <p:cNvSpPr>
              <a:spLocks noChangeArrowheads="1"/>
            </p:cNvSpPr>
            <p:nvPr/>
          </p:nvSpPr>
          <p:spPr bwMode="auto">
            <a:xfrm>
              <a:off x="12157924" y="4234626"/>
              <a:ext cx="2899153" cy="1209302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20" name="Freeform 22"/>
            <p:cNvSpPr>
              <a:spLocks noChangeArrowheads="1"/>
            </p:cNvSpPr>
            <p:nvPr/>
          </p:nvSpPr>
          <p:spPr bwMode="auto">
            <a:xfrm>
              <a:off x="14560081" y="3770786"/>
              <a:ext cx="820046" cy="60465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55000" lnSpcReduction="20000"/>
            </a:bodyPr>
            <a:lstStyle/>
            <a:p>
              <a:endParaRPr lang="en-US"/>
            </a:p>
          </p:txBody>
        </p:sp>
        <p:sp>
          <p:nvSpPr>
            <p:cNvPr id="21" name="Freeform 23"/>
            <p:cNvSpPr>
              <a:spLocks noChangeArrowheads="1"/>
            </p:cNvSpPr>
            <p:nvPr/>
          </p:nvSpPr>
          <p:spPr bwMode="auto">
            <a:xfrm>
              <a:off x="14597357" y="4218063"/>
              <a:ext cx="1006418" cy="401719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25000" lnSpcReduction="20000"/>
            </a:bodyPr>
            <a:lstStyle/>
            <a:p>
              <a:endParaRPr lang="en-US"/>
            </a:p>
          </p:txBody>
        </p:sp>
      </p:grpSp>
      <p:sp>
        <p:nvSpPr>
          <p:cNvPr id="22" name="Oval 286"/>
          <p:cNvSpPr/>
          <p:nvPr/>
        </p:nvSpPr>
        <p:spPr>
          <a:xfrm>
            <a:off x="3348871" y="2102709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3" name="Oval 287"/>
          <p:cNvSpPr/>
          <p:nvPr/>
        </p:nvSpPr>
        <p:spPr>
          <a:xfrm>
            <a:off x="2111297" y="260533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4" name="Oval 288"/>
          <p:cNvSpPr/>
          <p:nvPr/>
        </p:nvSpPr>
        <p:spPr>
          <a:xfrm>
            <a:off x="1551323" y="398412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5" name="Oval 289"/>
          <p:cNvSpPr/>
          <p:nvPr/>
        </p:nvSpPr>
        <p:spPr>
          <a:xfrm>
            <a:off x="2166341" y="5285601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00B4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6" name="Oval 290"/>
          <p:cNvSpPr/>
          <p:nvPr/>
        </p:nvSpPr>
        <p:spPr>
          <a:xfrm>
            <a:off x="3422947" y="572846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7" name="Oval 291"/>
          <p:cNvSpPr/>
          <p:nvPr/>
        </p:nvSpPr>
        <p:spPr>
          <a:xfrm>
            <a:off x="3386293" y="2142286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8" name="Oval 292"/>
          <p:cNvSpPr/>
          <p:nvPr/>
        </p:nvSpPr>
        <p:spPr>
          <a:xfrm>
            <a:off x="2148719" y="2647501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9" name="Oval 293"/>
          <p:cNvSpPr/>
          <p:nvPr/>
        </p:nvSpPr>
        <p:spPr>
          <a:xfrm>
            <a:off x="1588744" y="4021578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0" name="Oval 294"/>
          <p:cNvSpPr/>
          <p:nvPr/>
        </p:nvSpPr>
        <p:spPr>
          <a:xfrm>
            <a:off x="2203761" y="5323057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rgbClr val="00B4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1" name="Oval 295"/>
          <p:cNvSpPr/>
          <p:nvPr/>
        </p:nvSpPr>
        <p:spPr>
          <a:xfrm>
            <a:off x="3460369" y="5765918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2" name="TextBox 296"/>
          <p:cNvSpPr txBox="1"/>
          <p:nvPr/>
        </p:nvSpPr>
        <p:spPr>
          <a:xfrm>
            <a:off x="3605868" y="1611943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Python code writing </a:t>
            </a:r>
          </a:p>
        </p:txBody>
      </p:sp>
      <p:sp>
        <p:nvSpPr>
          <p:cNvPr id="34" name="TextBox 298"/>
          <p:cNvSpPr txBox="1"/>
          <p:nvPr/>
        </p:nvSpPr>
        <p:spPr>
          <a:xfrm>
            <a:off x="1047122" y="2126695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Data types</a:t>
            </a:r>
            <a:endParaRPr lang="en-US" sz="2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00"/>
          <p:cNvSpPr txBox="1"/>
          <p:nvPr/>
        </p:nvSpPr>
        <p:spPr>
          <a:xfrm>
            <a:off x="225789" y="3325637"/>
            <a:ext cx="1495425" cy="74610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Algorithmic thinking</a:t>
            </a:r>
            <a:endParaRPr lang="en-US" sz="2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02"/>
          <p:cNvSpPr txBox="1"/>
          <p:nvPr/>
        </p:nvSpPr>
        <p:spPr>
          <a:xfrm>
            <a:off x="474277" y="5347010"/>
            <a:ext cx="1610462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>
                <a:solidFill>
                  <a:srgbClr val="00B4F1"/>
                </a:solidFill>
              </a:rPr>
              <a:t>File formats</a:t>
            </a:r>
          </a:p>
        </p:txBody>
      </p:sp>
      <p:sp>
        <p:nvSpPr>
          <p:cNvPr id="40" name="TextBox 304"/>
          <p:cNvSpPr txBox="1"/>
          <p:nvPr/>
        </p:nvSpPr>
        <p:spPr>
          <a:xfrm>
            <a:off x="3674836" y="5970116"/>
            <a:ext cx="2490054" cy="59683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handling with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Pandas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306"/>
          <p:cNvSpPr txBox="1"/>
          <p:nvPr/>
        </p:nvSpPr>
        <p:spPr>
          <a:xfrm>
            <a:off x="6016322" y="3034226"/>
            <a:ext cx="3127679" cy="531406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 objective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307"/>
          <p:cNvSpPr txBox="1"/>
          <p:nvPr/>
        </p:nvSpPr>
        <p:spPr>
          <a:xfrm>
            <a:off x="6038581" y="3775417"/>
            <a:ext cx="2778855" cy="1689402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 fontScale="850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/>
              <a:t>How to </a:t>
            </a:r>
            <a:r>
              <a:rPr lang="en-US" sz="2400" dirty="0"/>
              <a:t>perform a basic analysis of the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How to perform basic manipulations with the data</a:t>
            </a:r>
            <a:r>
              <a:rPr lang="en-GB" sz="2400" dirty="0" smtClean="0"/>
              <a:t>.</a:t>
            </a:r>
            <a:endParaRPr lang="es-ES" sz="2400" dirty="0"/>
          </a:p>
        </p:txBody>
      </p:sp>
      <p:pic>
        <p:nvPicPr>
          <p:cNvPr id="44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94" y="5849950"/>
            <a:ext cx="194109" cy="194289"/>
          </a:xfrm>
          <a:prstGeom prst="rect">
            <a:avLst/>
          </a:prstGeom>
        </p:spPr>
      </p:pic>
      <p:pic>
        <p:nvPicPr>
          <p:cNvPr id="49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08" y="5408845"/>
            <a:ext cx="194109" cy="194289"/>
          </a:xfrm>
          <a:prstGeom prst="rect">
            <a:avLst/>
          </a:prstGeom>
        </p:spPr>
      </p:pic>
      <p:pic>
        <p:nvPicPr>
          <p:cNvPr id="50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79" y="4108307"/>
            <a:ext cx="194109" cy="194289"/>
          </a:xfrm>
          <a:prstGeom prst="rect">
            <a:avLst/>
          </a:prstGeom>
        </p:spPr>
      </p:pic>
      <p:pic>
        <p:nvPicPr>
          <p:cNvPr id="51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77" y="2729713"/>
            <a:ext cx="194109" cy="194289"/>
          </a:xfrm>
          <a:prstGeom prst="rect">
            <a:avLst/>
          </a:prstGeom>
        </p:spPr>
      </p:pic>
      <p:pic>
        <p:nvPicPr>
          <p:cNvPr id="52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62" y="2226503"/>
            <a:ext cx="194109" cy="1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8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data </a:t>
            </a: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6"/>
          <p:cNvGrpSpPr/>
          <p:nvPr/>
        </p:nvGrpSpPr>
        <p:grpSpPr>
          <a:xfrm rot="420000">
            <a:off x="5377230" y="1794318"/>
            <a:ext cx="1627741" cy="4476822"/>
            <a:chOff x="3249537" y="837801"/>
            <a:chExt cx="1542472" cy="4701906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 rot="21240000">
              <a:off x="3249537" y="3131115"/>
              <a:ext cx="1542472" cy="2408592"/>
            </a:xfrm>
            <a:custGeom>
              <a:avLst/>
              <a:gdLst>
                <a:gd name="T0" fmla="*/ 0 w 534"/>
                <a:gd name="T1" fmla="*/ 787 h 835"/>
                <a:gd name="T2" fmla="*/ 48 w 534"/>
                <a:gd name="T3" fmla="*/ 835 h 835"/>
                <a:gd name="T4" fmla="*/ 486 w 534"/>
                <a:gd name="T5" fmla="*/ 835 h 835"/>
                <a:gd name="T6" fmla="*/ 534 w 534"/>
                <a:gd name="T7" fmla="*/ 787 h 835"/>
                <a:gd name="T8" fmla="*/ 534 w 534"/>
                <a:gd name="T9" fmla="*/ 163 h 835"/>
                <a:gd name="T10" fmla="*/ 267 w 534"/>
                <a:gd name="T11" fmla="*/ 0 h 835"/>
                <a:gd name="T12" fmla="*/ 0 w 534"/>
                <a:gd name="T13" fmla="*/ 163 h 835"/>
                <a:gd name="T14" fmla="*/ 0 w 534"/>
                <a:gd name="T15" fmla="*/ 787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4" h="835">
                  <a:moveTo>
                    <a:pt x="0" y="787"/>
                  </a:moveTo>
                  <a:cubicBezTo>
                    <a:pt x="0" y="814"/>
                    <a:pt x="22" y="835"/>
                    <a:pt x="48" y="835"/>
                  </a:cubicBezTo>
                  <a:cubicBezTo>
                    <a:pt x="486" y="835"/>
                    <a:pt x="486" y="835"/>
                    <a:pt x="486" y="835"/>
                  </a:cubicBezTo>
                  <a:cubicBezTo>
                    <a:pt x="512" y="835"/>
                    <a:pt x="534" y="814"/>
                    <a:pt x="534" y="787"/>
                  </a:cubicBezTo>
                  <a:cubicBezTo>
                    <a:pt x="534" y="163"/>
                    <a:pt x="534" y="163"/>
                    <a:pt x="534" y="16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0" y="163"/>
                    <a:pt x="0" y="163"/>
                    <a:pt x="0" y="163"/>
                  </a:cubicBezTo>
                  <a:lnTo>
                    <a:pt x="0" y="7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0" name="Group 26"/>
            <p:cNvGrpSpPr/>
            <p:nvPr/>
          </p:nvGrpSpPr>
          <p:grpSpPr>
            <a:xfrm rot="21300000">
              <a:off x="3770418" y="3309707"/>
              <a:ext cx="298419" cy="298419"/>
              <a:chOff x="3735589" y="2783692"/>
              <a:chExt cx="179368" cy="179368"/>
            </a:xfrm>
          </p:grpSpPr>
          <p:sp>
            <p:nvSpPr>
              <p:cNvPr id="25" name="Oval 31"/>
              <p:cNvSpPr/>
              <p:nvPr/>
            </p:nvSpPr>
            <p:spPr>
              <a:xfrm>
                <a:off x="3752850" y="2797969"/>
                <a:ext cx="147638" cy="1476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32"/>
              <p:cNvSpPr/>
              <p:nvPr/>
            </p:nvSpPr>
            <p:spPr>
              <a:xfrm>
                <a:off x="3735589" y="2783692"/>
                <a:ext cx="179368" cy="179368"/>
              </a:xfrm>
              <a:custGeom>
                <a:avLst/>
                <a:gdLst>
                  <a:gd name="connsiteX0" fmla="*/ 89684 w 179368"/>
                  <a:gd name="connsiteY0" fmla="*/ 0 h 179368"/>
                  <a:gd name="connsiteX1" fmla="*/ 179368 w 179368"/>
                  <a:gd name="connsiteY1" fmla="*/ 89684 h 179368"/>
                  <a:gd name="connsiteX2" fmla="*/ 89684 w 179368"/>
                  <a:gd name="connsiteY2" fmla="*/ 179368 h 179368"/>
                  <a:gd name="connsiteX3" fmla="*/ 0 w 179368"/>
                  <a:gd name="connsiteY3" fmla="*/ 89684 h 179368"/>
                  <a:gd name="connsiteX4" fmla="*/ 89684 w 179368"/>
                  <a:gd name="connsiteY4" fmla="*/ 0 h 179368"/>
                  <a:gd name="connsiteX5" fmla="*/ 89684 w 179368"/>
                  <a:gd name="connsiteY5" fmla="*/ 26979 h 179368"/>
                  <a:gd name="connsiteX6" fmla="*/ 26979 w 179368"/>
                  <a:gd name="connsiteY6" fmla="*/ 89684 h 179368"/>
                  <a:gd name="connsiteX7" fmla="*/ 89684 w 179368"/>
                  <a:gd name="connsiteY7" fmla="*/ 152389 h 179368"/>
                  <a:gd name="connsiteX8" fmla="*/ 152389 w 179368"/>
                  <a:gd name="connsiteY8" fmla="*/ 89684 h 179368"/>
                  <a:gd name="connsiteX9" fmla="*/ 89684 w 179368"/>
                  <a:gd name="connsiteY9" fmla="*/ 26979 h 17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368" h="179368">
                    <a:moveTo>
                      <a:pt x="89684" y="0"/>
                    </a:moveTo>
                    <a:cubicBezTo>
                      <a:pt x="139215" y="0"/>
                      <a:pt x="179368" y="40153"/>
                      <a:pt x="179368" y="89684"/>
                    </a:cubicBezTo>
                    <a:cubicBezTo>
                      <a:pt x="179368" y="139215"/>
                      <a:pt x="139215" y="179368"/>
                      <a:pt x="89684" y="179368"/>
                    </a:cubicBezTo>
                    <a:cubicBezTo>
                      <a:pt x="40153" y="179368"/>
                      <a:pt x="0" y="139215"/>
                      <a:pt x="0" y="89684"/>
                    </a:cubicBezTo>
                    <a:cubicBezTo>
                      <a:pt x="0" y="40153"/>
                      <a:pt x="40153" y="0"/>
                      <a:pt x="89684" y="0"/>
                    </a:cubicBezTo>
                    <a:close/>
                    <a:moveTo>
                      <a:pt x="89684" y="26979"/>
                    </a:moveTo>
                    <a:cubicBezTo>
                      <a:pt x="55053" y="26979"/>
                      <a:pt x="26979" y="55053"/>
                      <a:pt x="26979" y="89684"/>
                    </a:cubicBezTo>
                    <a:cubicBezTo>
                      <a:pt x="26979" y="124315"/>
                      <a:pt x="55053" y="152389"/>
                      <a:pt x="89684" y="152389"/>
                    </a:cubicBezTo>
                    <a:cubicBezTo>
                      <a:pt x="124315" y="152389"/>
                      <a:pt x="152389" y="124315"/>
                      <a:pt x="152389" y="89684"/>
                    </a:cubicBezTo>
                    <a:cubicBezTo>
                      <a:pt x="152389" y="55053"/>
                      <a:pt x="124315" y="26979"/>
                      <a:pt x="89684" y="26979"/>
                    </a:cubicBez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9525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Freeform 27"/>
            <p:cNvSpPr/>
            <p:nvPr/>
          </p:nvSpPr>
          <p:spPr>
            <a:xfrm rot="21300000">
              <a:off x="3792399" y="3102936"/>
              <a:ext cx="222823" cy="274583"/>
            </a:xfrm>
            <a:custGeom>
              <a:avLst/>
              <a:gdLst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7757 w 191336"/>
                <a:gd name="connsiteY6" fmla="*/ 15617 h 229406"/>
                <a:gd name="connsiteX7" fmla="*/ 23581 w 191336"/>
                <a:gd name="connsiteY7" fmla="*/ 15617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4732 w 191336"/>
                <a:gd name="connsiteY6" fmla="*/ 22212 h 229406"/>
                <a:gd name="connsiteX7" fmla="*/ 23581 w 191336"/>
                <a:gd name="connsiteY7" fmla="*/ 15617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4732 w 191336"/>
                <a:gd name="connsiteY6" fmla="*/ 22212 h 229406"/>
                <a:gd name="connsiteX7" fmla="*/ 23581 w 191336"/>
                <a:gd name="connsiteY7" fmla="*/ 15617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4732 w 191336"/>
                <a:gd name="connsiteY6" fmla="*/ 22212 h 229406"/>
                <a:gd name="connsiteX7" fmla="*/ 26633 w 191336"/>
                <a:gd name="connsiteY7" fmla="*/ 10656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33 h 229439"/>
                <a:gd name="connsiteX1" fmla="*/ 191336 w 191336"/>
                <a:gd name="connsiteY1" fmla="*/ 33 h 229439"/>
                <a:gd name="connsiteX2" fmla="*/ 143502 w 191336"/>
                <a:gd name="connsiteY2" fmla="*/ 229439 h 229439"/>
                <a:gd name="connsiteX3" fmla="*/ 137714 w 191336"/>
                <a:gd name="connsiteY3" fmla="*/ 229439 h 229439"/>
                <a:gd name="connsiteX4" fmla="*/ 129568 w 191336"/>
                <a:gd name="connsiteY4" fmla="*/ 213825 h 229439"/>
                <a:gd name="connsiteX5" fmla="*/ 131713 w 191336"/>
                <a:gd name="connsiteY5" fmla="*/ 213825 h 229439"/>
                <a:gd name="connsiteX6" fmla="*/ 164732 w 191336"/>
                <a:gd name="connsiteY6" fmla="*/ 22245 h 229439"/>
                <a:gd name="connsiteX7" fmla="*/ 26633 w 191336"/>
                <a:gd name="connsiteY7" fmla="*/ 10689 h 229439"/>
                <a:gd name="connsiteX8" fmla="*/ 59360 w 191336"/>
                <a:gd name="connsiteY8" fmla="*/ 212369 h 229439"/>
                <a:gd name="connsiteX9" fmla="*/ 47365 w 191336"/>
                <a:gd name="connsiteY9" fmla="*/ 227187 h 229439"/>
                <a:gd name="connsiteX10" fmla="*/ 0 w 191336"/>
                <a:gd name="connsiteY10" fmla="*/ 33 h 229439"/>
                <a:gd name="connsiteX0" fmla="*/ 0 w 191336"/>
                <a:gd name="connsiteY0" fmla="*/ 8717 h 238123"/>
                <a:gd name="connsiteX1" fmla="*/ 191336 w 191336"/>
                <a:gd name="connsiteY1" fmla="*/ 8717 h 238123"/>
                <a:gd name="connsiteX2" fmla="*/ 143502 w 191336"/>
                <a:gd name="connsiteY2" fmla="*/ 238123 h 238123"/>
                <a:gd name="connsiteX3" fmla="*/ 137714 w 191336"/>
                <a:gd name="connsiteY3" fmla="*/ 238123 h 238123"/>
                <a:gd name="connsiteX4" fmla="*/ 129568 w 191336"/>
                <a:gd name="connsiteY4" fmla="*/ 222509 h 238123"/>
                <a:gd name="connsiteX5" fmla="*/ 131713 w 191336"/>
                <a:gd name="connsiteY5" fmla="*/ 222509 h 238123"/>
                <a:gd name="connsiteX6" fmla="*/ 164732 w 191336"/>
                <a:gd name="connsiteY6" fmla="*/ 30929 h 238123"/>
                <a:gd name="connsiteX7" fmla="*/ 26633 w 191336"/>
                <a:gd name="connsiteY7" fmla="*/ 19373 h 238123"/>
                <a:gd name="connsiteX8" fmla="*/ 59360 w 191336"/>
                <a:gd name="connsiteY8" fmla="*/ 221053 h 238123"/>
                <a:gd name="connsiteX9" fmla="*/ 47365 w 191336"/>
                <a:gd name="connsiteY9" fmla="*/ 235871 h 238123"/>
                <a:gd name="connsiteX10" fmla="*/ 0 w 191336"/>
                <a:gd name="connsiteY10" fmla="*/ 8717 h 238123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4732 w 191336"/>
                <a:gd name="connsiteY6" fmla="*/ 3631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4732 w 191336"/>
                <a:gd name="connsiteY6" fmla="*/ 3631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4732 w 191336"/>
                <a:gd name="connsiteY6" fmla="*/ 3631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7786 w 191336"/>
                <a:gd name="connsiteY6" fmla="*/ 3135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6588 h 245994"/>
                <a:gd name="connsiteX1" fmla="*/ 191336 w 191336"/>
                <a:gd name="connsiteY1" fmla="*/ 16588 h 245994"/>
                <a:gd name="connsiteX2" fmla="*/ 143502 w 191336"/>
                <a:gd name="connsiteY2" fmla="*/ 245994 h 245994"/>
                <a:gd name="connsiteX3" fmla="*/ 137714 w 191336"/>
                <a:gd name="connsiteY3" fmla="*/ 245994 h 245994"/>
                <a:gd name="connsiteX4" fmla="*/ 129568 w 191336"/>
                <a:gd name="connsiteY4" fmla="*/ 230380 h 245994"/>
                <a:gd name="connsiteX5" fmla="*/ 131713 w 191336"/>
                <a:gd name="connsiteY5" fmla="*/ 230380 h 245994"/>
                <a:gd name="connsiteX6" fmla="*/ 167786 w 191336"/>
                <a:gd name="connsiteY6" fmla="*/ 33840 h 245994"/>
                <a:gd name="connsiteX7" fmla="*/ 26633 w 191336"/>
                <a:gd name="connsiteY7" fmla="*/ 27244 h 245994"/>
                <a:gd name="connsiteX8" fmla="*/ 59360 w 191336"/>
                <a:gd name="connsiteY8" fmla="*/ 228924 h 245994"/>
                <a:gd name="connsiteX9" fmla="*/ 47365 w 191336"/>
                <a:gd name="connsiteY9" fmla="*/ 243742 h 245994"/>
                <a:gd name="connsiteX10" fmla="*/ 0 w 191336"/>
                <a:gd name="connsiteY10" fmla="*/ 16588 h 245994"/>
                <a:gd name="connsiteX0" fmla="*/ 0 w 191336"/>
                <a:gd name="connsiteY0" fmla="*/ 16588 h 245994"/>
                <a:gd name="connsiteX1" fmla="*/ 191336 w 191336"/>
                <a:gd name="connsiteY1" fmla="*/ 16588 h 245994"/>
                <a:gd name="connsiteX2" fmla="*/ 143502 w 191336"/>
                <a:gd name="connsiteY2" fmla="*/ 245994 h 245994"/>
                <a:gd name="connsiteX3" fmla="*/ 137714 w 191336"/>
                <a:gd name="connsiteY3" fmla="*/ 245994 h 245994"/>
                <a:gd name="connsiteX4" fmla="*/ 129568 w 191336"/>
                <a:gd name="connsiteY4" fmla="*/ 230380 h 245994"/>
                <a:gd name="connsiteX5" fmla="*/ 131713 w 191336"/>
                <a:gd name="connsiteY5" fmla="*/ 230380 h 245994"/>
                <a:gd name="connsiteX6" fmla="*/ 167786 w 191336"/>
                <a:gd name="connsiteY6" fmla="*/ 33840 h 245994"/>
                <a:gd name="connsiteX7" fmla="*/ 26633 w 191336"/>
                <a:gd name="connsiteY7" fmla="*/ 27244 h 245994"/>
                <a:gd name="connsiteX8" fmla="*/ 59360 w 191336"/>
                <a:gd name="connsiteY8" fmla="*/ 228924 h 245994"/>
                <a:gd name="connsiteX9" fmla="*/ 47365 w 191336"/>
                <a:gd name="connsiteY9" fmla="*/ 243742 h 245994"/>
                <a:gd name="connsiteX10" fmla="*/ 0 w 191336"/>
                <a:gd name="connsiteY10" fmla="*/ 16588 h 245994"/>
                <a:gd name="connsiteX0" fmla="*/ 0 w 191336"/>
                <a:gd name="connsiteY0" fmla="*/ 16588 h 245994"/>
                <a:gd name="connsiteX1" fmla="*/ 191336 w 191336"/>
                <a:gd name="connsiteY1" fmla="*/ 16588 h 245994"/>
                <a:gd name="connsiteX2" fmla="*/ 143502 w 191336"/>
                <a:gd name="connsiteY2" fmla="*/ 245994 h 245994"/>
                <a:gd name="connsiteX3" fmla="*/ 137714 w 191336"/>
                <a:gd name="connsiteY3" fmla="*/ 245994 h 245994"/>
                <a:gd name="connsiteX4" fmla="*/ 129568 w 191336"/>
                <a:gd name="connsiteY4" fmla="*/ 230380 h 245994"/>
                <a:gd name="connsiteX5" fmla="*/ 131713 w 191336"/>
                <a:gd name="connsiteY5" fmla="*/ 230380 h 245994"/>
                <a:gd name="connsiteX6" fmla="*/ 167786 w 191336"/>
                <a:gd name="connsiteY6" fmla="*/ 33840 h 245994"/>
                <a:gd name="connsiteX7" fmla="*/ 26633 w 191336"/>
                <a:gd name="connsiteY7" fmla="*/ 27244 h 245994"/>
                <a:gd name="connsiteX8" fmla="*/ 59360 w 191336"/>
                <a:gd name="connsiteY8" fmla="*/ 228924 h 245994"/>
                <a:gd name="connsiteX9" fmla="*/ 47365 w 191336"/>
                <a:gd name="connsiteY9" fmla="*/ 243742 h 245994"/>
                <a:gd name="connsiteX10" fmla="*/ 0 w 191336"/>
                <a:gd name="connsiteY10" fmla="*/ 16588 h 2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336" h="245994">
                  <a:moveTo>
                    <a:pt x="0" y="16588"/>
                  </a:moveTo>
                  <a:cubicBezTo>
                    <a:pt x="61802" y="-7901"/>
                    <a:pt x="127229" y="-3026"/>
                    <a:pt x="191336" y="16588"/>
                  </a:cubicBezTo>
                  <a:lnTo>
                    <a:pt x="143502" y="245994"/>
                  </a:lnTo>
                  <a:lnTo>
                    <a:pt x="137714" y="245994"/>
                  </a:lnTo>
                  <a:lnTo>
                    <a:pt x="129568" y="230380"/>
                  </a:lnTo>
                  <a:lnTo>
                    <a:pt x="131713" y="230380"/>
                  </a:lnTo>
                  <a:cubicBezTo>
                    <a:pt x="143737" y="164867"/>
                    <a:pt x="152601" y="97775"/>
                    <a:pt x="167786" y="33840"/>
                  </a:cubicBezTo>
                  <a:cubicBezTo>
                    <a:pt x="120435" y="13662"/>
                    <a:pt x="75058" y="17973"/>
                    <a:pt x="26633" y="27244"/>
                  </a:cubicBezTo>
                  <a:lnTo>
                    <a:pt x="59360" y="228924"/>
                  </a:lnTo>
                  <a:lnTo>
                    <a:pt x="47365" y="243742"/>
                  </a:lnTo>
                  <a:cubicBezTo>
                    <a:pt x="31577" y="168024"/>
                    <a:pt x="12736" y="97266"/>
                    <a:pt x="0" y="16588"/>
                  </a:cubicBezTo>
                  <a:close/>
                </a:path>
              </a:pathLst>
            </a:custGeom>
            <a:solidFill>
              <a:srgbClr val="7C7C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Freeform 28"/>
            <p:cNvSpPr/>
            <p:nvPr/>
          </p:nvSpPr>
          <p:spPr>
            <a:xfrm rot="21300000">
              <a:off x="3578175" y="870711"/>
              <a:ext cx="177998" cy="2318613"/>
            </a:xfrm>
            <a:custGeom>
              <a:avLst/>
              <a:gdLst>
                <a:gd name="connsiteX0" fmla="*/ 176213 w 176213"/>
                <a:gd name="connsiteY0" fmla="*/ 1362075 h 1362075"/>
                <a:gd name="connsiteX1" fmla="*/ 57150 w 176213"/>
                <a:gd name="connsiteY1" fmla="*/ 533400 h 1362075"/>
                <a:gd name="connsiteX2" fmla="*/ 0 w 176213"/>
                <a:gd name="connsiteY2" fmla="*/ 0 h 1362075"/>
                <a:gd name="connsiteX0" fmla="*/ 326874 w 326874"/>
                <a:gd name="connsiteY0" fmla="*/ 3176056 h 3176056"/>
                <a:gd name="connsiteX1" fmla="*/ 207811 w 326874"/>
                <a:gd name="connsiteY1" fmla="*/ 2347381 h 3176056"/>
                <a:gd name="connsiteX2" fmla="*/ 0 w 326874"/>
                <a:gd name="connsiteY2" fmla="*/ 0 h 3176056"/>
                <a:gd name="connsiteX0" fmla="*/ 125718 w 332750"/>
                <a:gd name="connsiteY0" fmla="*/ 3478723 h 3478723"/>
                <a:gd name="connsiteX1" fmla="*/ 6655 w 332750"/>
                <a:gd name="connsiteY1" fmla="*/ 2650048 h 3478723"/>
                <a:gd name="connsiteX2" fmla="*/ 332750 w 332750"/>
                <a:gd name="connsiteY2" fmla="*/ 0 h 3478723"/>
                <a:gd name="connsiteX0" fmla="*/ 15195 w 222227"/>
                <a:gd name="connsiteY0" fmla="*/ 3478723 h 3478723"/>
                <a:gd name="connsiteX1" fmla="*/ 70215 w 222227"/>
                <a:gd name="connsiteY1" fmla="*/ 2656961 h 3478723"/>
                <a:gd name="connsiteX2" fmla="*/ 222227 w 222227"/>
                <a:gd name="connsiteY2" fmla="*/ 0 h 3478723"/>
                <a:gd name="connsiteX0" fmla="*/ 10490 w 217522"/>
                <a:gd name="connsiteY0" fmla="*/ 3478723 h 3478723"/>
                <a:gd name="connsiteX1" fmla="*/ 65510 w 217522"/>
                <a:gd name="connsiteY1" fmla="*/ 2656961 h 3478723"/>
                <a:gd name="connsiteX2" fmla="*/ 217522 w 217522"/>
                <a:gd name="connsiteY2" fmla="*/ 0 h 3478723"/>
                <a:gd name="connsiteX0" fmla="*/ 17195 w 209883"/>
                <a:gd name="connsiteY0" fmla="*/ 3504934 h 3504934"/>
                <a:gd name="connsiteX1" fmla="*/ 57871 w 209883"/>
                <a:gd name="connsiteY1" fmla="*/ 2656961 h 3504934"/>
                <a:gd name="connsiteX2" fmla="*/ 209883 w 209883"/>
                <a:gd name="connsiteY2" fmla="*/ 0 h 3504934"/>
                <a:gd name="connsiteX0" fmla="*/ 0 w 192688"/>
                <a:gd name="connsiteY0" fmla="*/ 3504934 h 3504934"/>
                <a:gd name="connsiteX1" fmla="*/ 40676 w 192688"/>
                <a:gd name="connsiteY1" fmla="*/ 2656961 h 3504934"/>
                <a:gd name="connsiteX2" fmla="*/ 192688 w 192688"/>
                <a:gd name="connsiteY2" fmla="*/ 0 h 3504934"/>
                <a:gd name="connsiteX0" fmla="*/ 0 w 192688"/>
                <a:gd name="connsiteY0" fmla="*/ 3504934 h 3504934"/>
                <a:gd name="connsiteX1" fmla="*/ 32420 w 192688"/>
                <a:gd name="connsiteY1" fmla="*/ 2656238 h 3504934"/>
                <a:gd name="connsiteX2" fmla="*/ 192688 w 192688"/>
                <a:gd name="connsiteY2" fmla="*/ 0 h 3504934"/>
                <a:gd name="connsiteX0" fmla="*/ 453655 w 515112"/>
                <a:gd name="connsiteY0" fmla="*/ 3018017 h 3018017"/>
                <a:gd name="connsiteX1" fmla="*/ 486075 w 515112"/>
                <a:gd name="connsiteY1" fmla="*/ 2169321 h 3018017"/>
                <a:gd name="connsiteX2" fmla="*/ 0 w 515112"/>
                <a:gd name="connsiteY2" fmla="*/ 0 h 3018017"/>
                <a:gd name="connsiteX0" fmla="*/ 453655 w 454278"/>
                <a:gd name="connsiteY0" fmla="*/ 3018017 h 3018017"/>
                <a:gd name="connsiteX1" fmla="*/ 177049 w 454278"/>
                <a:gd name="connsiteY1" fmla="*/ 2105487 h 3018017"/>
                <a:gd name="connsiteX2" fmla="*/ 0 w 454278"/>
                <a:gd name="connsiteY2" fmla="*/ 0 h 3018017"/>
                <a:gd name="connsiteX0" fmla="*/ 286550 w 287086"/>
                <a:gd name="connsiteY0" fmla="*/ 3025826 h 3025826"/>
                <a:gd name="connsiteX1" fmla="*/ 9944 w 287086"/>
                <a:gd name="connsiteY1" fmla="*/ 2113296 h 3025826"/>
                <a:gd name="connsiteX2" fmla="*/ 56502 w 287086"/>
                <a:gd name="connsiteY2" fmla="*/ 0 h 3025826"/>
                <a:gd name="connsiteX0" fmla="*/ 230048 w 232289"/>
                <a:gd name="connsiteY0" fmla="*/ 3025826 h 3025826"/>
                <a:gd name="connsiteX1" fmla="*/ 153649 w 232289"/>
                <a:gd name="connsiteY1" fmla="*/ 2147765 h 3025826"/>
                <a:gd name="connsiteX2" fmla="*/ 0 w 232289"/>
                <a:gd name="connsiteY2" fmla="*/ 0 h 302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2289" h="3025826">
                  <a:moveTo>
                    <a:pt x="230048" y="3025826"/>
                  </a:moveTo>
                  <a:cubicBezTo>
                    <a:pt x="243711" y="2721795"/>
                    <a:pt x="191990" y="2652069"/>
                    <a:pt x="153649" y="2147765"/>
                  </a:cubicBezTo>
                  <a:cubicBezTo>
                    <a:pt x="115308" y="1643461"/>
                    <a:pt x="0" y="0"/>
                    <a:pt x="0" y="0"/>
                  </a:cubicBezTo>
                </a:path>
              </a:pathLst>
            </a:custGeom>
            <a:noFill/>
            <a:ln w="28575">
              <a:solidFill>
                <a:srgbClr val="7C7C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Freeform 29"/>
            <p:cNvSpPr/>
            <p:nvPr/>
          </p:nvSpPr>
          <p:spPr>
            <a:xfrm rot="21300000" flipH="1">
              <a:off x="3801988" y="837801"/>
              <a:ext cx="80837" cy="2341600"/>
            </a:xfrm>
            <a:custGeom>
              <a:avLst/>
              <a:gdLst>
                <a:gd name="connsiteX0" fmla="*/ 176213 w 176213"/>
                <a:gd name="connsiteY0" fmla="*/ 1362075 h 1362075"/>
                <a:gd name="connsiteX1" fmla="*/ 57150 w 176213"/>
                <a:gd name="connsiteY1" fmla="*/ 533400 h 1362075"/>
                <a:gd name="connsiteX2" fmla="*/ 0 w 176213"/>
                <a:gd name="connsiteY2" fmla="*/ 0 h 1362075"/>
                <a:gd name="connsiteX0" fmla="*/ 122126 w 250116"/>
                <a:gd name="connsiteY0" fmla="*/ 3209913 h 3209913"/>
                <a:gd name="connsiteX1" fmla="*/ 3063 w 250116"/>
                <a:gd name="connsiteY1" fmla="*/ 2381238 h 3209913"/>
                <a:gd name="connsiteX2" fmla="*/ 250116 w 250116"/>
                <a:gd name="connsiteY2" fmla="*/ 0 h 3209913"/>
                <a:gd name="connsiteX0" fmla="*/ 19565 w 147555"/>
                <a:gd name="connsiteY0" fmla="*/ 3209913 h 3209913"/>
                <a:gd name="connsiteX1" fmla="*/ 39432 w 147555"/>
                <a:gd name="connsiteY1" fmla="*/ 2105870 h 3209913"/>
                <a:gd name="connsiteX2" fmla="*/ 147555 w 147555"/>
                <a:gd name="connsiteY2" fmla="*/ 0 h 3209913"/>
                <a:gd name="connsiteX0" fmla="*/ 35647 w 163637"/>
                <a:gd name="connsiteY0" fmla="*/ 3209913 h 3209913"/>
                <a:gd name="connsiteX1" fmla="*/ 14917 w 163637"/>
                <a:gd name="connsiteY1" fmla="*/ 2111601 h 3209913"/>
                <a:gd name="connsiteX2" fmla="*/ 163637 w 163637"/>
                <a:gd name="connsiteY2" fmla="*/ 0 h 3209913"/>
                <a:gd name="connsiteX0" fmla="*/ 343797 w 344391"/>
                <a:gd name="connsiteY0" fmla="*/ 3468103 h 3468103"/>
                <a:gd name="connsiteX1" fmla="*/ 323067 w 344391"/>
                <a:gd name="connsiteY1" fmla="*/ 2369791 h 3468103"/>
                <a:gd name="connsiteX2" fmla="*/ 0 w 344391"/>
                <a:gd name="connsiteY2" fmla="*/ 1 h 3468103"/>
                <a:gd name="connsiteX0" fmla="*/ 343797 w 343797"/>
                <a:gd name="connsiteY0" fmla="*/ 3468102 h 3468102"/>
                <a:gd name="connsiteX1" fmla="*/ 190982 w 343797"/>
                <a:gd name="connsiteY1" fmla="*/ 2381346 h 3468102"/>
                <a:gd name="connsiteX2" fmla="*/ 0 w 343797"/>
                <a:gd name="connsiteY2" fmla="*/ 0 h 3468102"/>
                <a:gd name="connsiteX0" fmla="*/ 153504 w 218197"/>
                <a:gd name="connsiteY0" fmla="*/ 3055827 h 3055827"/>
                <a:gd name="connsiteX1" fmla="*/ 689 w 218197"/>
                <a:gd name="connsiteY1" fmla="*/ 1969071 h 3055827"/>
                <a:gd name="connsiteX2" fmla="*/ 218198 w 218197"/>
                <a:gd name="connsiteY2" fmla="*/ 1 h 3055827"/>
                <a:gd name="connsiteX0" fmla="*/ 40799 w 105493"/>
                <a:gd name="connsiteY0" fmla="*/ 3055826 h 3055826"/>
                <a:gd name="connsiteX1" fmla="*/ 5665 w 105493"/>
                <a:gd name="connsiteY1" fmla="*/ 1923426 h 3055826"/>
                <a:gd name="connsiteX2" fmla="*/ 105493 w 105493"/>
                <a:gd name="connsiteY2" fmla="*/ 0 h 305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493" h="3055826">
                  <a:moveTo>
                    <a:pt x="40799" y="3055826"/>
                  </a:moveTo>
                  <a:cubicBezTo>
                    <a:pt x="-4048" y="2754995"/>
                    <a:pt x="-5117" y="2432730"/>
                    <a:pt x="5665" y="1923426"/>
                  </a:cubicBezTo>
                  <a:cubicBezTo>
                    <a:pt x="16447" y="1414122"/>
                    <a:pt x="105493" y="0"/>
                    <a:pt x="105493" y="0"/>
                  </a:cubicBezTo>
                </a:path>
              </a:pathLst>
            </a:custGeom>
            <a:noFill/>
            <a:ln w="28575">
              <a:solidFill>
                <a:srgbClr val="7C7C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4" name="TextBox 30"/>
            <p:cNvSpPr txBox="1"/>
            <p:nvPr/>
          </p:nvSpPr>
          <p:spPr>
            <a:xfrm rot="21300000">
              <a:off x="3522677" y="4189277"/>
              <a:ext cx="1033244" cy="630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3300" b="1" dirty="0" smtClean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JSON</a:t>
              </a:r>
              <a:endParaRPr lang="en-US" sz="33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7" name="Group 7"/>
          <p:cNvGrpSpPr/>
          <p:nvPr/>
        </p:nvGrpSpPr>
        <p:grpSpPr>
          <a:xfrm>
            <a:off x="3820103" y="1788217"/>
            <a:ext cx="1627741" cy="4807745"/>
            <a:chOff x="3249537" y="490240"/>
            <a:chExt cx="1542472" cy="5049467"/>
          </a:xfrm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 rot="21240000">
              <a:off x="3249537" y="3131115"/>
              <a:ext cx="1542472" cy="2408592"/>
            </a:xfrm>
            <a:custGeom>
              <a:avLst/>
              <a:gdLst>
                <a:gd name="T0" fmla="*/ 0 w 534"/>
                <a:gd name="T1" fmla="*/ 787 h 835"/>
                <a:gd name="T2" fmla="*/ 48 w 534"/>
                <a:gd name="T3" fmla="*/ 835 h 835"/>
                <a:gd name="T4" fmla="*/ 486 w 534"/>
                <a:gd name="T5" fmla="*/ 835 h 835"/>
                <a:gd name="T6" fmla="*/ 534 w 534"/>
                <a:gd name="T7" fmla="*/ 787 h 835"/>
                <a:gd name="T8" fmla="*/ 534 w 534"/>
                <a:gd name="T9" fmla="*/ 163 h 835"/>
                <a:gd name="T10" fmla="*/ 267 w 534"/>
                <a:gd name="T11" fmla="*/ 0 h 835"/>
                <a:gd name="T12" fmla="*/ 0 w 534"/>
                <a:gd name="T13" fmla="*/ 163 h 835"/>
                <a:gd name="T14" fmla="*/ 0 w 534"/>
                <a:gd name="T15" fmla="*/ 787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4" h="835">
                  <a:moveTo>
                    <a:pt x="0" y="787"/>
                  </a:moveTo>
                  <a:cubicBezTo>
                    <a:pt x="0" y="814"/>
                    <a:pt x="22" y="835"/>
                    <a:pt x="48" y="835"/>
                  </a:cubicBezTo>
                  <a:cubicBezTo>
                    <a:pt x="486" y="835"/>
                    <a:pt x="486" y="835"/>
                    <a:pt x="486" y="835"/>
                  </a:cubicBezTo>
                  <a:cubicBezTo>
                    <a:pt x="512" y="835"/>
                    <a:pt x="534" y="814"/>
                    <a:pt x="534" y="787"/>
                  </a:cubicBezTo>
                  <a:cubicBezTo>
                    <a:pt x="534" y="163"/>
                    <a:pt x="534" y="163"/>
                    <a:pt x="534" y="16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0" y="163"/>
                    <a:pt x="0" y="163"/>
                    <a:pt x="0" y="163"/>
                  </a:cubicBezTo>
                  <a:lnTo>
                    <a:pt x="0" y="7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29" name="Group 18"/>
            <p:cNvGrpSpPr/>
            <p:nvPr/>
          </p:nvGrpSpPr>
          <p:grpSpPr>
            <a:xfrm rot="21300000">
              <a:off x="3770418" y="3309707"/>
              <a:ext cx="298419" cy="298419"/>
              <a:chOff x="3735589" y="2783692"/>
              <a:chExt cx="179368" cy="179368"/>
            </a:xfrm>
          </p:grpSpPr>
          <p:sp>
            <p:nvSpPr>
              <p:cNvPr id="34" name="Oval 23"/>
              <p:cNvSpPr/>
              <p:nvPr/>
            </p:nvSpPr>
            <p:spPr>
              <a:xfrm>
                <a:off x="3752850" y="2797969"/>
                <a:ext cx="147638" cy="1476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Freeform 24"/>
              <p:cNvSpPr/>
              <p:nvPr/>
            </p:nvSpPr>
            <p:spPr>
              <a:xfrm>
                <a:off x="3735589" y="2783692"/>
                <a:ext cx="179368" cy="179368"/>
              </a:xfrm>
              <a:custGeom>
                <a:avLst/>
                <a:gdLst>
                  <a:gd name="connsiteX0" fmla="*/ 89684 w 179368"/>
                  <a:gd name="connsiteY0" fmla="*/ 0 h 179368"/>
                  <a:gd name="connsiteX1" fmla="*/ 179368 w 179368"/>
                  <a:gd name="connsiteY1" fmla="*/ 89684 h 179368"/>
                  <a:gd name="connsiteX2" fmla="*/ 89684 w 179368"/>
                  <a:gd name="connsiteY2" fmla="*/ 179368 h 179368"/>
                  <a:gd name="connsiteX3" fmla="*/ 0 w 179368"/>
                  <a:gd name="connsiteY3" fmla="*/ 89684 h 179368"/>
                  <a:gd name="connsiteX4" fmla="*/ 89684 w 179368"/>
                  <a:gd name="connsiteY4" fmla="*/ 0 h 179368"/>
                  <a:gd name="connsiteX5" fmla="*/ 89684 w 179368"/>
                  <a:gd name="connsiteY5" fmla="*/ 26979 h 179368"/>
                  <a:gd name="connsiteX6" fmla="*/ 26979 w 179368"/>
                  <a:gd name="connsiteY6" fmla="*/ 89684 h 179368"/>
                  <a:gd name="connsiteX7" fmla="*/ 89684 w 179368"/>
                  <a:gd name="connsiteY7" fmla="*/ 152389 h 179368"/>
                  <a:gd name="connsiteX8" fmla="*/ 152389 w 179368"/>
                  <a:gd name="connsiteY8" fmla="*/ 89684 h 179368"/>
                  <a:gd name="connsiteX9" fmla="*/ 89684 w 179368"/>
                  <a:gd name="connsiteY9" fmla="*/ 26979 h 17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368" h="179368">
                    <a:moveTo>
                      <a:pt x="89684" y="0"/>
                    </a:moveTo>
                    <a:cubicBezTo>
                      <a:pt x="139215" y="0"/>
                      <a:pt x="179368" y="40153"/>
                      <a:pt x="179368" y="89684"/>
                    </a:cubicBezTo>
                    <a:cubicBezTo>
                      <a:pt x="179368" y="139215"/>
                      <a:pt x="139215" y="179368"/>
                      <a:pt x="89684" y="179368"/>
                    </a:cubicBezTo>
                    <a:cubicBezTo>
                      <a:pt x="40153" y="179368"/>
                      <a:pt x="0" y="139215"/>
                      <a:pt x="0" y="89684"/>
                    </a:cubicBezTo>
                    <a:cubicBezTo>
                      <a:pt x="0" y="40153"/>
                      <a:pt x="40153" y="0"/>
                      <a:pt x="89684" y="0"/>
                    </a:cubicBezTo>
                    <a:close/>
                    <a:moveTo>
                      <a:pt x="89684" y="26979"/>
                    </a:moveTo>
                    <a:cubicBezTo>
                      <a:pt x="55053" y="26979"/>
                      <a:pt x="26979" y="55053"/>
                      <a:pt x="26979" y="89684"/>
                    </a:cubicBezTo>
                    <a:cubicBezTo>
                      <a:pt x="26979" y="124315"/>
                      <a:pt x="55053" y="152389"/>
                      <a:pt x="89684" y="152389"/>
                    </a:cubicBezTo>
                    <a:cubicBezTo>
                      <a:pt x="124315" y="152389"/>
                      <a:pt x="152389" y="124315"/>
                      <a:pt x="152389" y="89684"/>
                    </a:cubicBezTo>
                    <a:cubicBezTo>
                      <a:pt x="152389" y="55053"/>
                      <a:pt x="124315" y="26979"/>
                      <a:pt x="89684" y="26979"/>
                    </a:cubicBez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9525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0" name="Freeform 19"/>
            <p:cNvSpPr/>
            <p:nvPr/>
          </p:nvSpPr>
          <p:spPr>
            <a:xfrm rot="21300000">
              <a:off x="3792399" y="3102936"/>
              <a:ext cx="222823" cy="274583"/>
            </a:xfrm>
            <a:custGeom>
              <a:avLst/>
              <a:gdLst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7757 w 191336"/>
                <a:gd name="connsiteY6" fmla="*/ 15617 h 229406"/>
                <a:gd name="connsiteX7" fmla="*/ 23581 w 191336"/>
                <a:gd name="connsiteY7" fmla="*/ 15617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4732 w 191336"/>
                <a:gd name="connsiteY6" fmla="*/ 22212 h 229406"/>
                <a:gd name="connsiteX7" fmla="*/ 23581 w 191336"/>
                <a:gd name="connsiteY7" fmla="*/ 15617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4732 w 191336"/>
                <a:gd name="connsiteY6" fmla="*/ 22212 h 229406"/>
                <a:gd name="connsiteX7" fmla="*/ 23581 w 191336"/>
                <a:gd name="connsiteY7" fmla="*/ 15617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4732 w 191336"/>
                <a:gd name="connsiteY6" fmla="*/ 22212 h 229406"/>
                <a:gd name="connsiteX7" fmla="*/ 26633 w 191336"/>
                <a:gd name="connsiteY7" fmla="*/ 10656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33 h 229439"/>
                <a:gd name="connsiteX1" fmla="*/ 191336 w 191336"/>
                <a:gd name="connsiteY1" fmla="*/ 33 h 229439"/>
                <a:gd name="connsiteX2" fmla="*/ 143502 w 191336"/>
                <a:gd name="connsiteY2" fmla="*/ 229439 h 229439"/>
                <a:gd name="connsiteX3" fmla="*/ 137714 w 191336"/>
                <a:gd name="connsiteY3" fmla="*/ 229439 h 229439"/>
                <a:gd name="connsiteX4" fmla="*/ 129568 w 191336"/>
                <a:gd name="connsiteY4" fmla="*/ 213825 h 229439"/>
                <a:gd name="connsiteX5" fmla="*/ 131713 w 191336"/>
                <a:gd name="connsiteY5" fmla="*/ 213825 h 229439"/>
                <a:gd name="connsiteX6" fmla="*/ 164732 w 191336"/>
                <a:gd name="connsiteY6" fmla="*/ 22245 h 229439"/>
                <a:gd name="connsiteX7" fmla="*/ 26633 w 191336"/>
                <a:gd name="connsiteY7" fmla="*/ 10689 h 229439"/>
                <a:gd name="connsiteX8" fmla="*/ 59360 w 191336"/>
                <a:gd name="connsiteY8" fmla="*/ 212369 h 229439"/>
                <a:gd name="connsiteX9" fmla="*/ 47365 w 191336"/>
                <a:gd name="connsiteY9" fmla="*/ 227187 h 229439"/>
                <a:gd name="connsiteX10" fmla="*/ 0 w 191336"/>
                <a:gd name="connsiteY10" fmla="*/ 33 h 229439"/>
                <a:gd name="connsiteX0" fmla="*/ 0 w 191336"/>
                <a:gd name="connsiteY0" fmla="*/ 8717 h 238123"/>
                <a:gd name="connsiteX1" fmla="*/ 191336 w 191336"/>
                <a:gd name="connsiteY1" fmla="*/ 8717 h 238123"/>
                <a:gd name="connsiteX2" fmla="*/ 143502 w 191336"/>
                <a:gd name="connsiteY2" fmla="*/ 238123 h 238123"/>
                <a:gd name="connsiteX3" fmla="*/ 137714 w 191336"/>
                <a:gd name="connsiteY3" fmla="*/ 238123 h 238123"/>
                <a:gd name="connsiteX4" fmla="*/ 129568 w 191336"/>
                <a:gd name="connsiteY4" fmla="*/ 222509 h 238123"/>
                <a:gd name="connsiteX5" fmla="*/ 131713 w 191336"/>
                <a:gd name="connsiteY5" fmla="*/ 222509 h 238123"/>
                <a:gd name="connsiteX6" fmla="*/ 164732 w 191336"/>
                <a:gd name="connsiteY6" fmla="*/ 30929 h 238123"/>
                <a:gd name="connsiteX7" fmla="*/ 26633 w 191336"/>
                <a:gd name="connsiteY7" fmla="*/ 19373 h 238123"/>
                <a:gd name="connsiteX8" fmla="*/ 59360 w 191336"/>
                <a:gd name="connsiteY8" fmla="*/ 221053 h 238123"/>
                <a:gd name="connsiteX9" fmla="*/ 47365 w 191336"/>
                <a:gd name="connsiteY9" fmla="*/ 235871 h 238123"/>
                <a:gd name="connsiteX10" fmla="*/ 0 w 191336"/>
                <a:gd name="connsiteY10" fmla="*/ 8717 h 238123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4732 w 191336"/>
                <a:gd name="connsiteY6" fmla="*/ 3631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4732 w 191336"/>
                <a:gd name="connsiteY6" fmla="*/ 3631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4732 w 191336"/>
                <a:gd name="connsiteY6" fmla="*/ 3631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7786 w 191336"/>
                <a:gd name="connsiteY6" fmla="*/ 3135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6588 h 245994"/>
                <a:gd name="connsiteX1" fmla="*/ 191336 w 191336"/>
                <a:gd name="connsiteY1" fmla="*/ 16588 h 245994"/>
                <a:gd name="connsiteX2" fmla="*/ 143502 w 191336"/>
                <a:gd name="connsiteY2" fmla="*/ 245994 h 245994"/>
                <a:gd name="connsiteX3" fmla="*/ 137714 w 191336"/>
                <a:gd name="connsiteY3" fmla="*/ 245994 h 245994"/>
                <a:gd name="connsiteX4" fmla="*/ 129568 w 191336"/>
                <a:gd name="connsiteY4" fmla="*/ 230380 h 245994"/>
                <a:gd name="connsiteX5" fmla="*/ 131713 w 191336"/>
                <a:gd name="connsiteY5" fmla="*/ 230380 h 245994"/>
                <a:gd name="connsiteX6" fmla="*/ 167786 w 191336"/>
                <a:gd name="connsiteY6" fmla="*/ 33840 h 245994"/>
                <a:gd name="connsiteX7" fmla="*/ 26633 w 191336"/>
                <a:gd name="connsiteY7" fmla="*/ 27244 h 245994"/>
                <a:gd name="connsiteX8" fmla="*/ 59360 w 191336"/>
                <a:gd name="connsiteY8" fmla="*/ 228924 h 245994"/>
                <a:gd name="connsiteX9" fmla="*/ 47365 w 191336"/>
                <a:gd name="connsiteY9" fmla="*/ 243742 h 245994"/>
                <a:gd name="connsiteX10" fmla="*/ 0 w 191336"/>
                <a:gd name="connsiteY10" fmla="*/ 16588 h 245994"/>
                <a:gd name="connsiteX0" fmla="*/ 0 w 191336"/>
                <a:gd name="connsiteY0" fmla="*/ 16588 h 245994"/>
                <a:gd name="connsiteX1" fmla="*/ 191336 w 191336"/>
                <a:gd name="connsiteY1" fmla="*/ 16588 h 245994"/>
                <a:gd name="connsiteX2" fmla="*/ 143502 w 191336"/>
                <a:gd name="connsiteY2" fmla="*/ 245994 h 245994"/>
                <a:gd name="connsiteX3" fmla="*/ 137714 w 191336"/>
                <a:gd name="connsiteY3" fmla="*/ 245994 h 245994"/>
                <a:gd name="connsiteX4" fmla="*/ 129568 w 191336"/>
                <a:gd name="connsiteY4" fmla="*/ 230380 h 245994"/>
                <a:gd name="connsiteX5" fmla="*/ 131713 w 191336"/>
                <a:gd name="connsiteY5" fmla="*/ 230380 h 245994"/>
                <a:gd name="connsiteX6" fmla="*/ 167786 w 191336"/>
                <a:gd name="connsiteY6" fmla="*/ 33840 h 245994"/>
                <a:gd name="connsiteX7" fmla="*/ 26633 w 191336"/>
                <a:gd name="connsiteY7" fmla="*/ 27244 h 245994"/>
                <a:gd name="connsiteX8" fmla="*/ 59360 w 191336"/>
                <a:gd name="connsiteY8" fmla="*/ 228924 h 245994"/>
                <a:gd name="connsiteX9" fmla="*/ 47365 w 191336"/>
                <a:gd name="connsiteY9" fmla="*/ 243742 h 245994"/>
                <a:gd name="connsiteX10" fmla="*/ 0 w 191336"/>
                <a:gd name="connsiteY10" fmla="*/ 16588 h 245994"/>
                <a:gd name="connsiteX0" fmla="*/ 0 w 191336"/>
                <a:gd name="connsiteY0" fmla="*/ 16588 h 245994"/>
                <a:gd name="connsiteX1" fmla="*/ 191336 w 191336"/>
                <a:gd name="connsiteY1" fmla="*/ 16588 h 245994"/>
                <a:gd name="connsiteX2" fmla="*/ 143502 w 191336"/>
                <a:gd name="connsiteY2" fmla="*/ 245994 h 245994"/>
                <a:gd name="connsiteX3" fmla="*/ 137714 w 191336"/>
                <a:gd name="connsiteY3" fmla="*/ 245994 h 245994"/>
                <a:gd name="connsiteX4" fmla="*/ 129568 w 191336"/>
                <a:gd name="connsiteY4" fmla="*/ 230380 h 245994"/>
                <a:gd name="connsiteX5" fmla="*/ 131713 w 191336"/>
                <a:gd name="connsiteY5" fmla="*/ 230380 h 245994"/>
                <a:gd name="connsiteX6" fmla="*/ 167786 w 191336"/>
                <a:gd name="connsiteY6" fmla="*/ 33840 h 245994"/>
                <a:gd name="connsiteX7" fmla="*/ 26633 w 191336"/>
                <a:gd name="connsiteY7" fmla="*/ 27244 h 245994"/>
                <a:gd name="connsiteX8" fmla="*/ 59360 w 191336"/>
                <a:gd name="connsiteY8" fmla="*/ 228924 h 245994"/>
                <a:gd name="connsiteX9" fmla="*/ 47365 w 191336"/>
                <a:gd name="connsiteY9" fmla="*/ 243742 h 245994"/>
                <a:gd name="connsiteX10" fmla="*/ 0 w 191336"/>
                <a:gd name="connsiteY10" fmla="*/ 16588 h 2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336" h="245994">
                  <a:moveTo>
                    <a:pt x="0" y="16588"/>
                  </a:moveTo>
                  <a:cubicBezTo>
                    <a:pt x="61802" y="-7901"/>
                    <a:pt x="127229" y="-3026"/>
                    <a:pt x="191336" y="16588"/>
                  </a:cubicBezTo>
                  <a:lnTo>
                    <a:pt x="143502" y="245994"/>
                  </a:lnTo>
                  <a:lnTo>
                    <a:pt x="137714" y="245994"/>
                  </a:lnTo>
                  <a:lnTo>
                    <a:pt x="129568" y="230380"/>
                  </a:lnTo>
                  <a:lnTo>
                    <a:pt x="131713" y="230380"/>
                  </a:lnTo>
                  <a:cubicBezTo>
                    <a:pt x="143737" y="164867"/>
                    <a:pt x="152601" y="97775"/>
                    <a:pt x="167786" y="33840"/>
                  </a:cubicBezTo>
                  <a:cubicBezTo>
                    <a:pt x="120435" y="13662"/>
                    <a:pt x="75058" y="17973"/>
                    <a:pt x="26633" y="27244"/>
                  </a:cubicBezTo>
                  <a:lnTo>
                    <a:pt x="59360" y="228924"/>
                  </a:lnTo>
                  <a:lnTo>
                    <a:pt x="47365" y="243742"/>
                  </a:lnTo>
                  <a:cubicBezTo>
                    <a:pt x="31577" y="168024"/>
                    <a:pt x="12736" y="97266"/>
                    <a:pt x="0" y="1658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1" name="Freeform 20"/>
            <p:cNvSpPr/>
            <p:nvPr/>
          </p:nvSpPr>
          <p:spPr>
            <a:xfrm rot="21300000">
              <a:off x="3737842" y="490240"/>
              <a:ext cx="147653" cy="2685741"/>
            </a:xfrm>
            <a:custGeom>
              <a:avLst/>
              <a:gdLst>
                <a:gd name="connsiteX0" fmla="*/ 176213 w 176213"/>
                <a:gd name="connsiteY0" fmla="*/ 1362075 h 1362075"/>
                <a:gd name="connsiteX1" fmla="*/ 57150 w 176213"/>
                <a:gd name="connsiteY1" fmla="*/ 533400 h 1362075"/>
                <a:gd name="connsiteX2" fmla="*/ 0 w 176213"/>
                <a:gd name="connsiteY2" fmla="*/ 0 h 1362075"/>
                <a:gd name="connsiteX0" fmla="*/ 326874 w 326874"/>
                <a:gd name="connsiteY0" fmla="*/ 3176056 h 3176056"/>
                <a:gd name="connsiteX1" fmla="*/ 207811 w 326874"/>
                <a:gd name="connsiteY1" fmla="*/ 2347381 h 3176056"/>
                <a:gd name="connsiteX2" fmla="*/ 0 w 326874"/>
                <a:gd name="connsiteY2" fmla="*/ 0 h 3176056"/>
                <a:gd name="connsiteX0" fmla="*/ 125718 w 332750"/>
                <a:gd name="connsiteY0" fmla="*/ 3478723 h 3478723"/>
                <a:gd name="connsiteX1" fmla="*/ 6655 w 332750"/>
                <a:gd name="connsiteY1" fmla="*/ 2650048 h 3478723"/>
                <a:gd name="connsiteX2" fmla="*/ 332750 w 332750"/>
                <a:gd name="connsiteY2" fmla="*/ 0 h 3478723"/>
                <a:gd name="connsiteX0" fmla="*/ 15195 w 222227"/>
                <a:gd name="connsiteY0" fmla="*/ 3478723 h 3478723"/>
                <a:gd name="connsiteX1" fmla="*/ 70215 w 222227"/>
                <a:gd name="connsiteY1" fmla="*/ 2656961 h 3478723"/>
                <a:gd name="connsiteX2" fmla="*/ 222227 w 222227"/>
                <a:gd name="connsiteY2" fmla="*/ 0 h 3478723"/>
                <a:gd name="connsiteX0" fmla="*/ 10490 w 217522"/>
                <a:gd name="connsiteY0" fmla="*/ 3478723 h 3478723"/>
                <a:gd name="connsiteX1" fmla="*/ 65510 w 217522"/>
                <a:gd name="connsiteY1" fmla="*/ 2656961 h 3478723"/>
                <a:gd name="connsiteX2" fmla="*/ 217522 w 217522"/>
                <a:gd name="connsiteY2" fmla="*/ 0 h 3478723"/>
                <a:gd name="connsiteX0" fmla="*/ 17195 w 209883"/>
                <a:gd name="connsiteY0" fmla="*/ 3504934 h 3504934"/>
                <a:gd name="connsiteX1" fmla="*/ 57871 w 209883"/>
                <a:gd name="connsiteY1" fmla="*/ 2656961 h 3504934"/>
                <a:gd name="connsiteX2" fmla="*/ 209883 w 209883"/>
                <a:gd name="connsiteY2" fmla="*/ 0 h 3504934"/>
                <a:gd name="connsiteX0" fmla="*/ 0 w 192688"/>
                <a:gd name="connsiteY0" fmla="*/ 3504934 h 3504934"/>
                <a:gd name="connsiteX1" fmla="*/ 40676 w 192688"/>
                <a:gd name="connsiteY1" fmla="*/ 2656961 h 3504934"/>
                <a:gd name="connsiteX2" fmla="*/ 192688 w 192688"/>
                <a:gd name="connsiteY2" fmla="*/ 0 h 3504934"/>
                <a:gd name="connsiteX0" fmla="*/ 0 w 192688"/>
                <a:gd name="connsiteY0" fmla="*/ 3504934 h 3504934"/>
                <a:gd name="connsiteX1" fmla="*/ 32420 w 192688"/>
                <a:gd name="connsiteY1" fmla="*/ 2656238 h 3504934"/>
                <a:gd name="connsiteX2" fmla="*/ 192688 w 192688"/>
                <a:gd name="connsiteY2" fmla="*/ 0 h 350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688" h="3504934">
                  <a:moveTo>
                    <a:pt x="0" y="3504934"/>
                  </a:moveTo>
                  <a:cubicBezTo>
                    <a:pt x="13663" y="3200903"/>
                    <a:pt x="305" y="3240394"/>
                    <a:pt x="32420" y="2656238"/>
                  </a:cubicBezTo>
                  <a:cubicBezTo>
                    <a:pt x="64535" y="2072082"/>
                    <a:pt x="192688" y="0"/>
                    <a:pt x="192688" y="0"/>
                  </a:cubicBezTo>
                </a:path>
              </a:pathLst>
            </a:custGeom>
            <a:noFill/>
            <a:ln w="28575">
              <a:solidFill>
                <a:srgbClr val="7C7C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2" name="Freeform 21"/>
            <p:cNvSpPr/>
            <p:nvPr/>
          </p:nvSpPr>
          <p:spPr>
            <a:xfrm rot="21300000" flipH="1">
              <a:off x="3837258" y="510207"/>
              <a:ext cx="263443" cy="2657517"/>
            </a:xfrm>
            <a:custGeom>
              <a:avLst/>
              <a:gdLst>
                <a:gd name="connsiteX0" fmla="*/ 176213 w 176213"/>
                <a:gd name="connsiteY0" fmla="*/ 1362075 h 1362075"/>
                <a:gd name="connsiteX1" fmla="*/ 57150 w 176213"/>
                <a:gd name="connsiteY1" fmla="*/ 533400 h 1362075"/>
                <a:gd name="connsiteX2" fmla="*/ 0 w 176213"/>
                <a:gd name="connsiteY2" fmla="*/ 0 h 1362075"/>
                <a:gd name="connsiteX0" fmla="*/ 122126 w 250116"/>
                <a:gd name="connsiteY0" fmla="*/ 3209913 h 3209913"/>
                <a:gd name="connsiteX1" fmla="*/ 3063 w 250116"/>
                <a:gd name="connsiteY1" fmla="*/ 2381238 h 3209913"/>
                <a:gd name="connsiteX2" fmla="*/ 250116 w 250116"/>
                <a:gd name="connsiteY2" fmla="*/ 0 h 3209913"/>
                <a:gd name="connsiteX0" fmla="*/ 19565 w 147555"/>
                <a:gd name="connsiteY0" fmla="*/ 3209913 h 3209913"/>
                <a:gd name="connsiteX1" fmla="*/ 39432 w 147555"/>
                <a:gd name="connsiteY1" fmla="*/ 2105870 h 3209913"/>
                <a:gd name="connsiteX2" fmla="*/ 147555 w 147555"/>
                <a:gd name="connsiteY2" fmla="*/ 0 h 3209913"/>
                <a:gd name="connsiteX0" fmla="*/ 35647 w 163637"/>
                <a:gd name="connsiteY0" fmla="*/ 3209913 h 3209913"/>
                <a:gd name="connsiteX1" fmla="*/ 14917 w 163637"/>
                <a:gd name="connsiteY1" fmla="*/ 2111601 h 3209913"/>
                <a:gd name="connsiteX2" fmla="*/ 163637 w 163637"/>
                <a:gd name="connsiteY2" fmla="*/ 0 h 3209913"/>
                <a:gd name="connsiteX0" fmla="*/ 343797 w 344391"/>
                <a:gd name="connsiteY0" fmla="*/ 3468103 h 3468103"/>
                <a:gd name="connsiteX1" fmla="*/ 323067 w 344391"/>
                <a:gd name="connsiteY1" fmla="*/ 2369791 h 3468103"/>
                <a:gd name="connsiteX2" fmla="*/ 0 w 344391"/>
                <a:gd name="connsiteY2" fmla="*/ 1 h 3468103"/>
                <a:gd name="connsiteX0" fmla="*/ 343797 w 343797"/>
                <a:gd name="connsiteY0" fmla="*/ 3468102 h 3468102"/>
                <a:gd name="connsiteX1" fmla="*/ 190982 w 343797"/>
                <a:gd name="connsiteY1" fmla="*/ 2381346 h 3468102"/>
                <a:gd name="connsiteX2" fmla="*/ 0 w 343797"/>
                <a:gd name="connsiteY2" fmla="*/ 0 h 346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3797" h="3468102">
                  <a:moveTo>
                    <a:pt x="343797" y="3468102"/>
                  </a:moveTo>
                  <a:cubicBezTo>
                    <a:pt x="298950" y="3167271"/>
                    <a:pt x="248281" y="2959363"/>
                    <a:pt x="190982" y="2381346"/>
                  </a:cubicBezTo>
                  <a:cubicBezTo>
                    <a:pt x="133683" y="1803329"/>
                    <a:pt x="0" y="0"/>
                    <a:pt x="0" y="0"/>
                  </a:cubicBezTo>
                </a:path>
              </a:pathLst>
            </a:custGeom>
            <a:noFill/>
            <a:ln w="28575">
              <a:solidFill>
                <a:srgbClr val="7C7C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3" name="TextBox 22"/>
            <p:cNvSpPr txBox="1"/>
            <p:nvPr/>
          </p:nvSpPr>
          <p:spPr>
            <a:xfrm rot="21300000">
              <a:off x="3642682" y="4189277"/>
              <a:ext cx="793238" cy="630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3300" b="1" dirty="0" smtClean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TXT</a:t>
              </a:r>
              <a:endParaRPr lang="en-US" sz="33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6" name="Group 8"/>
          <p:cNvGrpSpPr/>
          <p:nvPr/>
        </p:nvGrpSpPr>
        <p:grpSpPr>
          <a:xfrm>
            <a:off x="2298479" y="1793502"/>
            <a:ext cx="1627741" cy="4588417"/>
            <a:chOff x="1807623" y="517766"/>
            <a:chExt cx="1542472" cy="4819112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 rot="300000">
              <a:off x="1807623" y="2928286"/>
              <a:ext cx="1542472" cy="2408592"/>
            </a:xfrm>
            <a:custGeom>
              <a:avLst/>
              <a:gdLst>
                <a:gd name="T0" fmla="*/ 0 w 534"/>
                <a:gd name="T1" fmla="*/ 787 h 835"/>
                <a:gd name="T2" fmla="*/ 48 w 534"/>
                <a:gd name="T3" fmla="*/ 835 h 835"/>
                <a:gd name="T4" fmla="*/ 486 w 534"/>
                <a:gd name="T5" fmla="*/ 835 h 835"/>
                <a:gd name="T6" fmla="*/ 534 w 534"/>
                <a:gd name="T7" fmla="*/ 787 h 835"/>
                <a:gd name="T8" fmla="*/ 534 w 534"/>
                <a:gd name="T9" fmla="*/ 163 h 835"/>
                <a:gd name="T10" fmla="*/ 267 w 534"/>
                <a:gd name="T11" fmla="*/ 0 h 835"/>
                <a:gd name="T12" fmla="*/ 0 w 534"/>
                <a:gd name="T13" fmla="*/ 163 h 835"/>
                <a:gd name="T14" fmla="*/ 0 w 534"/>
                <a:gd name="T15" fmla="*/ 787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4" h="835">
                  <a:moveTo>
                    <a:pt x="0" y="787"/>
                  </a:moveTo>
                  <a:cubicBezTo>
                    <a:pt x="0" y="814"/>
                    <a:pt x="22" y="835"/>
                    <a:pt x="48" y="835"/>
                  </a:cubicBezTo>
                  <a:cubicBezTo>
                    <a:pt x="486" y="835"/>
                    <a:pt x="486" y="835"/>
                    <a:pt x="486" y="835"/>
                  </a:cubicBezTo>
                  <a:cubicBezTo>
                    <a:pt x="512" y="835"/>
                    <a:pt x="534" y="814"/>
                    <a:pt x="534" y="787"/>
                  </a:cubicBezTo>
                  <a:cubicBezTo>
                    <a:pt x="534" y="163"/>
                    <a:pt x="534" y="163"/>
                    <a:pt x="534" y="163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0" y="163"/>
                    <a:pt x="0" y="163"/>
                    <a:pt x="0" y="163"/>
                  </a:cubicBezTo>
                  <a:lnTo>
                    <a:pt x="0" y="7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350">
                <a:solidFill>
                  <a:prstClr val="black"/>
                </a:solidFill>
              </a:endParaRPr>
            </a:p>
          </p:txBody>
        </p:sp>
        <p:grpSp>
          <p:nvGrpSpPr>
            <p:cNvPr id="38" name="Group 10"/>
            <p:cNvGrpSpPr/>
            <p:nvPr/>
          </p:nvGrpSpPr>
          <p:grpSpPr>
            <a:xfrm rot="360000">
              <a:off x="2497605" y="3103682"/>
              <a:ext cx="298419" cy="298419"/>
              <a:chOff x="3735589" y="2783692"/>
              <a:chExt cx="179368" cy="179368"/>
            </a:xfrm>
          </p:grpSpPr>
          <p:sp>
            <p:nvSpPr>
              <p:cNvPr id="43" name="Oval 15"/>
              <p:cNvSpPr/>
              <p:nvPr/>
            </p:nvSpPr>
            <p:spPr>
              <a:xfrm>
                <a:off x="3752850" y="2797969"/>
                <a:ext cx="147638" cy="1476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16"/>
              <p:cNvSpPr/>
              <p:nvPr/>
            </p:nvSpPr>
            <p:spPr>
              <a:xfrm>
                <a:off x="3735589" y="2783692"/>
                <a:ext cx="179368" cy="179368"/>
              </a:xfrm>
              <a:custGeom>
                <a:avLst/>
                <a:gdLst>
                  <a:gd name="connsiteX0" fmla="*/ 89684 w 179368"/>
                  <a:gd name="connsiteY0" fmla="*/ 0 h 179368"/>
                  <a:gd name="connsiteX1" fmla="*/ 179368 w 179368"/>
                  <a:gd name="connsiteY1" fmla="*/ 89684 h 179368"/>
                  <a:gd name="connsiteX2" fmla="*/ 89684 w 179368"/>
                  <a:gd name="connsiteY2" fmla="*/ 179368 h 179368"/>
                  <a:gd name="connsiteX3" fmla="*/ 0 w 179368"/>
                  <a:gd name="connsiteY3" fmla="*/ 89684 h 179368"/>
                  <a:gd name="connsiteX4" fmla="*/ 89684 w 179368"/>
                  <a:gd name="connsiteY4" fmla="*/ 0 h 179368"/>
                  <a:gd name="connsiteX5" fmla="*/ 89684 w 179368"/>
                  <a:gd name="connsiteY5" fmla="*/ 26979 h 179368"/>
                  <a:gd name="connsiteX6" fmla="*/ 26979 w 179368"/>
                  <a:gd name="connsiteY6" fmla="*/ 89684 h 179368"/>
                  <a:gd name="connsiteX7" fmla="*/ 89684 w 179368"/>
                  <a:gd name="connsiteY7" fmla="*/ 152389 h 179368"/>
                  <a:gd name="connsiteX8" fmla="*/ 152389 w 179368"/>
                  <a:gd name="connsiteY8" fmla="*/ 89684 h 179368"/>
                  <a:gd name="connsiteX9" fmla="*/ 89684 w 179368"/>
                  <a:gd name="connsiteY9" fmla="*/ 26979 h 17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368" h="179368">
                    <a:moveTo>
                      <a:pt x="89684" y="0"/>
                    </a:moveTo>
                    <a:cubicBezTo>
                      <a:pt x="139215" y="0"/>
                      <a:pt x="179368" y="40153"/>
                      <a:pt x="179368" y="89684"/>
                    </a:cubicBezTo>
                    <a:cubicBezTo>
                      <a:pt x="179368" y="139215"/>
                      <a:pt x="139215" y="179368"/>
                      <a:pt x="89684" y="179368"/>
                    </a:cubicBezTo>
                    <a:cubicBezTo>
                      <a:pt x="40153" y="179368"/>
                      <a:pt x="0" y="139215"/>
                      <a:pt x="0" y="89684"/>
                    </a:cubicBezTo>
                    <a:cubicBezTo>
                      <a:pt x="0" y="40153"/>
                      <a:pt x="40153" y="0"/>
                      <a:pt x="89684" y="0"/>
                    </a:cubicBezTo>
                    <a:close/>
                    <a:moveTo>
                      <a:pt x="89684" y="26979"/>
                    </a:moveTo>
                    <a:cubicBezTo>
                      <a:pt x="55053" y="26979"/>
                      <a:pt x="26979" y="55053"/>
                      <a:pt x="26979" y="89684"/>
                    </a:cubicBezTo>
                    <a:cubicBezTo>
                      <a:pt x="26979" y="124315"/>
                      <a:pt x="55053" y="152389"/>
                      <a:pt x="89684" y="152389"/>
                    </a:cubicBezTo>
                    <a:cubicBezTo>
                      <a:pt x="124315" y="152389"/>
                      <a:pt x="152389" y="124315"/>
                      <a:pt x="152389" y="89684"/>
                    </a:cubicBezTo>
                    <a:cubicBezTo>
                      <a:pt x="152389" y="55053"/>
                      <a:pt x="124315" y="26979"/>
                      <a:pt x="89684" y="26979"/>
                    </a:cubicBezTo>
                    <a:close/>
                  </a:path>
                </a:pathLst>
              </a:custGeom>
              <a:solidFill>
                <a:srgbClr val="BEBEBE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9525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Freeform 11"/>
            <p:cNvSpPr/>
            <p:nvPr/>
          </p:nvSpPr>
          <p:spPr>
            <a:xfrm rot="360000">
              <a:off x="2561604" y="2897911"/>
              <a:ext cx="222823" cy="274583"/>
            </a:xfrm>
            <a:custGeom>
              <a:avLst/>
              <a:gdLst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7757 w 191336"/>
                <a:gd name="connsiteY6" fmla="*/ 15617 h 229406"/>
                <a:gd name="connsiteX7" fmla="*/ 23581 w 191336"/>
                <a:gd name="connsiteY7" fmla="*/ 15617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4732 w 191336"/>
                <a:gd name="connsiteY6" fmla="*/ 22212 h 229406"/>
                <a:gd name="connsiteX7" fmla="*/ 23581 w 191336"/>
                <a:gd name="connsiteY7" fmla="*/ 15617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4732 w 191336"/>
                <a:gd name="connsiteY6" fmla="*/ 22212 h 229406"/>
                <a:gd name="connsiteX7" fmla="*/ 23581 w 191336"/>
                <a:gd name="connsiteY7" fmla="*/ 15617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0 h 229406"/>
                <a:gd name="connsiteX1" fmla="*/ 191336 w 191336"/>
                <a:gd name="connsiteY1" fmla="*/ 0 h 229406"/>
                <a:gd name="connsiteX2" fmla="*/ 143502 w 191336"/>
                <a:gd name="connsiteY2" fmla="*/ 229406 h 229406"/>
                <a:gd name="connsiteX3" fmla="*/ 137714 w 191336"/>
                <a:gd name="connsiteY3" fmla="*/ 229406 h 229406"/>
                <a:gd name="connsiteX4" fmla="*/ 129568 w 191336"/>
                <a:gd name="connsiteY4" fmla="*/ 213792 h 229406"/>
                <a:gd name="connsiteX5" fmla="*/ 131713 w 191336"/>
                <a:gd name="connsiteY5" fmla="*/ 213792 h 229406"/>
                <a:gd name="connsiteX6" fmla="*/ 164732 w 191336"/>
                <a:gd name="connsiteY6" fmla="*/ 22212 h 229406"/>
                <a:gd name="connsiteX7" fmla="*/ 26633 w 191336"/>
                <a:gd name="connsiteY7" fmla="*/ 10656 h 229406"/>
                <a:gd name="connsiteX8" fmla="*/ 59360 w 191336"/>
                <a:gd name="connsiteY8" fmla="*/ 212336 h 229406"/>
                <a:gd name="connsiteX9" fmla="*/ 47365 w 191336"/>
                <a:gd name="connsiteY9" fmla="*/ 227154 h 229406"/>
                <a:gd name="connsiteX10" fmla="*/ 0 w 191336"/>
                <a:gd name="connsiteY10" fmla="*/ 0 h 229406"/>
                <a:gd name="connsiteX0" fmla="*/ 0 w 191336"/>
                <a:gd name="connsiteY0" fmla="*/ 33 h 229439"/>
                <a:gd name="connsiteX1" fmla="*/ 191336 w 191336"/>
                <a:gd name="connsiteY1" fmla="*/ 33 h 229439"/>
                <a:gd name="connsiteX2" fmla="*/ 143502 w 191336"/>
                <a:gd name="connsiteY2" fmla="*/ 229439 h 229439"/>
                <a:gd name="connsiteX3" fmla="*/ 137714 w 191336"/>
                <a:gd name="connsiteY3" fmla="*/ 229439 h 229439"/>
                <a:gd name="connsiteX4" fmla="*/ 129568 w 191336"/>
                <a:gd name="connsiteY4" fmla="*/ 213825 h 229439"/>
                <a:gd name="connsiteX5" fmla="*/ 131713 w 191336"/>
                <a:gd name="connsiteY5" fmla="*/ 213825 h 229439"/>
                <a:gd name="connsiteX6" fmla="*/ 164732 w 191336"/>
                <a:gd name="connsiteY6" fmla="*/ 22245 h 229439"/>
                <a:gd name="connsiteX7" fmla="*/ 26633 w 191336"/>
                <a:gd name="connsiteY7" fmla="*/ 10689 h 229439"/>
                <a:gd name="connsiteX8" fmla="*/ 59360 w 191336"/>
                <a:gd name="connsiteY8" fmla="*/ 212369 h 229439"/>
                <a:gd name="connsiteX9" fmla="*/ 47365 w 191336"/>
                <a:gd name="connsiteY9" fmla="*/ 227187 h 229439"/>
                <a:gd name="connsiteX10" fmla="*/ 0 w 191336"/>
                <a:gd name="connsiteY10" fmla="*/ 33 h 229439"/>
                <a:gd name="connsiteX0" fmla="*/ 0 w 191336"/>
                <a:gd name="connsiteY0" fmla="*/ 8717 h 238123"/>
                <a:gd name="connsiteX1" fmla="*/ 191336 w 191336"/>
                <a:gd name="connsiteY1" fmla="*/ 8717 h 238123"/>
                <a:gd name="connsiteX2" fmla="*/ 143502 w 191336"/>
                <a:gd name="connsiteY2" fmla="*/ 238123 h 238123"/>
                <a:gd name="connsiteX3" fmla="*/ 137714 w 191336"/>
                <a:gd name="connsiteY3" fmla="*/ 238123 h 238123"/>
                <a:gd name="connsiteX4" fmla="*/ 129568 w 191336"/>
                <a:gd name="connsiteY4" fmla="*/ 222509 h 238123"/>
                <a:gd name="connsiteX5" fmla="*/ 131713 w 191336"/>
                <a:gd name="connsiteY5" fmla="*/ 222509 h 238123"/>
                <a:gd name="connsiteX6" fmla="*/ 164732 w 191336"/>
                <a:gd name="connsiteY6" fmla="*/ 30929 h 238123"/>
                <a:gd name="connsiteX7" fmla="*/ 26633 w 191336"/>
                <a:gd name="connsiteY7" fmla="*/ 19373 h 238123"/>
                <a:gd name="connsiteX8" fmla="*/ 59360 w 191336"/>
                <a:gd name="connsiteY8" fmla="*/ 221053 h 238123"/>
                <a:gd name="connsiteX9" fmla="*/ 47365 w 191336"/>
                <a:gd name="connsiteY9" fmla="*/ 235871 h 238123"/>
                <a:gd name="connsiteX10" fmla="*/ 0 w 191336"/>
                <a:gd name="connsiteY10" fmla="*/ 8717 h 238123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4732 w 191336"/>
                <a:gd name="connsiteY6" fmla="*/ 3631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4732 w 191336"/>
                <a:gd name="connsiteY6" fmla="*/ 3631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4732 w 191336"/>
                <a:gd name="connsiteY6" fmla="*/ 3631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4104 h 243510"/>
                <a:gd name="connsiteX1" fmla="*/ 191336 w 191336"/>
                <a:gd name="connsiteY1" fmla="*/ 14104 h 243510"/>
                <a:gd name="connsiteX2" fmla="*/ 143502 w 191336"/>
                <a:gd name="connsiteY2" fmla="*/ 243510 h 243510"/>
                <a:gd name="connsiteX3" fmla="*/ 137714 w 191336"/>
                <a:gd name="connsiteY3" fmla="*/ 243510 h 243510"/>
                <a:gd name="connsiteX4" fmla="*/ 129568 w 191336"/>
                <a:gd name="connsiteY4" fmla="*/ 227896 h 243510"/>
                <a:gd name="connsiteX5" fmla="*/ 131713 w 191336"/>
                <a:gd name="connsiteY5" fmla="*/ 227896 h 243510"/>
                <a:gd name="connsiteX6" fmla="*/ 167786 w 191336"/>
                <a:gd name="connsiteY6" fmla="*/ 31356 h 243510"/>
                <a:gd name="connsiteX7" fmla="*/ 26633 w 191336"/>
                <a:gd name="connsiteY7" fmla="*/ 24760 h 243510"/>
                <a:gd name="connsiteX8" fmla="*/ 59360 w 191336"/>
                <a:gd name="connsiteY8" fmla="*/ 226440 h 243510"/>
                <a:gd name="connsiteX9" fmla="*/ 47365 w 191336"/>
                <a:gd name="connsiteY9" fmla="*/ 241258 h 243510"/>
                <a:gd name="connsiteX10" fmla="*/ 0 w 191336"/>
                <a:gd name="connsiteY10" fmla="*/ 14104 h 243510"/>
                <a:gd name="connsiteX0" fmla="*/ 0 w 191336"/>
                <a:gd name="connsiteY0" fmla="*/ 16588 h 245994"/>
                <a:gd name="connsiteX1" fmla="*/ 191336 w 191336"/>
                <a:gd name="connsiteY1" fmla="*/ 16588 h 245994"/>
                <a:gd name="connsiteX2" fmla="*/ 143502 w 191336"/>
                <a:gd name="connsiteY2" fmla="*/ 245994 h 245994"/>
                <a:gd name="connsiteX3" fmla="*/ 137714 w 191336"/>
                <a:gd name="connsiteY3" fmla="*/ 245994 h 245994"/>
                <a:gd name="connsiteX4" fmla="*/ 129568 w 191336"/>
                <a:gd name="connsiteY4" fmla="*/ 230380 h 245994"/>
                <a:gd name="connsiteX5" fmla="*/ 131713 w 191336"/>
                <a:gd name="connsiteY5" fmla="*/ 230380 h 245994"/>
                <a:gd name="connsiteX6" fmla="*/ 167786 w 191336"/>
                <a:gd name="connsiteY6" fmla="*/ 33840 h 245994"/>
                <a:gd name="connsiteX7" fmla="*/ 26633 w 191336"/>
                <a:gd name="connsiteY7" fmla="*/ 27244 h 245994"/>
                <a:gd name="connsiteX8" fmla="*/ 59360 w 191336"/>
                <a:gd name="connsiteY8" fmla="*/ 228924 h 245994"/>
                <a:gd name="connsiteX9" fmla="*/ 47365 w 191336"/>
                <a:gd name="connsiteY9" fmla="*/ 243742 h 245994"/>
                <a:gd name="connsiteX10" fmla="*/ 0 w 191336"/>
                <a:gd name="connsiteY10" fmla="*/ 16588 h 245994"/>
                <a:gd name="connsiteX0" fmla="*/ 0 w 191336"/>
                <a:gd name="connsiteY0" fmla="*/ 16588 h 245994"/>
                <a:gd name="connsiteX1" fmla="*/ 191336 w 191336"/>
                <a:gd name="connsiteY1" fmla="*/ 16588 h 245994"/>
                <a:gd name="connsiteX2" fmla="*/ 143502 w 191336"/>
                <a:gd name="connsiteY2" fmla="*/ 245994 h 245994"/>
                <a:gd name="connsiteX3" fmla="*/ 137714 w 191336"/>
                <a:gd name="connsiteY3" fmla="*/ 245994 h 245994"/>
                <a:gd name="connsiteX4" fmla="*/ 129568 w 191336"/>
                <a:gd name="connsiteY4" fmla="*/ 230380 h 245994"/>
                <a:gd name="connsiteX5" fmla="*/ 131713 w 191336"/>
                <a:gd name="connsiteY5" fmla="*/ 230380 h 245994"/>
                <a:gd name="connsiteX6" fmla="*/ 167786 w 191336"/>
                <a:gd name="connsiteY6" fmla="*/ 33840 h 245994"/>
                <a:gd name="connsiteX7" fmla="*/ 26633 w 191336"/>
                <a:gd name="connsiteY7" fmla="*/ 27244 h 245994"/>
                <a:gd name="connsiteX8" fmla="*/ 59360 w 191336"/>
                <a:gd name="connsiteY8" fmla="*/ 228924 h 245994"/>
                <a:gd name="connsiteX9" fmla="*/ 47365 w 191336"/>
                <a:gd name="connsiteY9" fmla="*/ 243742 h 245994"/>
                <a:gd name="connsiteX10" fmla="*/ 0 w 191336"/>
                <a:gd name="connsiteY10" fmla="*/ 16588 h 245994"/>
                <a:gd name="connsiteX0" fmla="*/ 0 w 191336"/>
                <a:gd name="connsiteY0" fmla="*/ 16588 h 245994"/>
                <a:gd name="connsiteX1" fmla="*/ 191336 w 191336"/>
                <a:gd name="connsiteY1" fmla="*/ 16588 h 245994"/>
                <a:gd name="connsiteX2" fmla="*/ 143502 w 191336"/>
                <a:gd name="connsiteY2" fmla="*/ 245994 h 245994"/>
                <a:gd name="connsiteX3" fmla="*/ 137714 w 191336"/>
                <a:gd name="connsiteY3" fmla="*/ 245994 h 245994"/>
                <a:gd name="connsiteX4" fmla="*/ 129568 w 191336"/>
                <a:gd name="connsiteY4" fmla="*/ 230380 h 245994"/>
                <a:gd name="connsiteX5" fmla="*/ 131713 w 191336"/>
                <a:gd name="connsiteY5" fmla="*/ 230380 h 245994"/>
                <a:gd name="connsiteX6" fmla="*/ 167786 w 191336"/>
                <a:gd name="connsiteY6" fmla="*/ 33840 h 245994"/>
                <a:gd name="connsiteX7" fmla="*/ 26633 w 191336"/>
                <a:gd name="connsiteY7" fmla="*/ 27244 h 245994"/>
                <a:gd name="connsiteX8" fmla="*/ 59360 w 191336"/>
                <a:gd name="connsiteY8" fmla="*/ 228924 h 245994"/>
                <a:gd name="connsiteX9" fmla="*/ 47365 w 191336"/>
                <a:gd name="connsiteY9" fmla="*/ 243742 h 245994"/>
                <a:gd name="connsiteX10" fmla="*/ 0 w 191336"/>
                <a:gd name="connsiteY10" fmla="*/ 16588 h 24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336" h="245994">
                  <a:moveTo>
                    <a:pt x="0" y="16588"/>
                  </a:moveTo>
                  <a:cubicBezTo>
                    <a:pt x="61802" y="-7901"/>
                    <a:pt x="127229" y="-3026"/>
                    <a:pt x="191336" y="16588"/>
                  </a:cubicBezTo>
                  <a:lnTo>
                    <a:pt x="143502" y="245994"/>
                  </a:lnTo>
                  <a:lnTo>
                    <a:pt x="137714" y="245994"/>
                  </a:lnTo>
                  <a:lnTo>
                    <a:pt x="129568" y="230380"/>
                  </a:lnTo>
                  <a:lnTo>
                    <a:pt x="131713" y="230380"/>
                  </a:lnTo>
                  <a:cubicBezTo>
                    <a:pt x="143737" y="164867"/>
                    <a:pt x="152601" y="97775"/>
                    <a:pt x="167786" y="33840"/>
                  </a:cubicBezTo>
                  <a:cubicBezTo>
                    <a:pt x="120435" y="13662"/>
                    <a:pt x="75058" y="17973"/>
                    <a:pt x="26633" y="27244"/>
                  </a:cubicBezTo>
                  <a:lnTo>
                    <a:pt x="59360" y="228924"/>
                  </a:lnTo>
                  <a:lnTo>
                    <a:pt x="47365" y="243742"/>
                  </a:lnTo>
                  <a:cubicBezTo>
                    <a:pt x="31577" y="168024"/>
                    <a:pt x="12736" y="97266"/>
                    <a:pt x="0" y="1658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Freeform 12"/>
            <p:cNvSpPr/>
            <p:nvPr/>
          </p:nvSpPr>
          <p:spPr>
            <a:xfrm rot="360000">
              <a:off x="2515887" y="517766"/>
              <a:ext cx="250476" cy="2433730"/>
            </a:xfrm>
            <a:custGeom>
              <a:avLst/>
              <a:gdLst>
                <a:gd name="connsiteX0" fmla="*/ 176213 w 176213"/>
                <a:gd name="connsiteY0" fmla="*/ 1362075 h 1362075"/>
                <a:gd name="connsiteX1" fmla="*/ 57150 w 176213"/>
                <a:gd name="connsiteY1" fmla="*/ 533400 h 1362075"/>
                <a:gd name="connsiteX2" fmla="*/ 0 w 176213"/>
                <a:gd name="connsiteY2" fmla="*/ 0 h 1362075"/>
                <a:gd name="connsiteX0" fmla="*/ 326874 w 326874"/>
                <a:gd name="connsiteY0" fmla="*/ 3176056 h 3176056"/>
                <a:gd name="connsiteX1" fmla="*/ 207811 w 326874"/>
                <a:gd name="connsiteY1" fmla="*/ 2347381 h 3176056"/>
                <a:gd name="connsiteX2" fmla="*/ 0 w 326874"/>
                <a:gd name="connsiteY2" fmla="*/ 0 h 317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6874" h="3176056">
                  <a:moveTo>
                    <a:pt x="326874" y="3176056"/>
                  </a:moveTo>
                  <a:cubicBezTo>
                    <a:pt x="282027" y="2875225"/>
                    <a:pt x="262290" y="2876724"/>
                    <a:pt x="207811" y="2347381"/>
                  </a:cubicBezTo>
                  <a:cubicBezTo>
                    <a:pt x="153332" y="1818038"/>
                    <a:pt x="0" y="0"/>
                    <a:pt x="0" y="0"/>
                  </a:cubicBezTo>
                </a:path>
              </a:pathLst>
            </a:custGeom>
            <a:noFill/>
            <a:ln w="28575">
              <a:solidFill>
                <a:srgbClr val="7C7C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Freeform 13"/>
            <p:cNvSpPr/>
            <p:nvPr/>
          </p:nvSpPr>
          <p:spPr>
            <a:xfrm rot="360000" flipH="1">
              <a:off x="2772583" y="518176"/>
              <a:ext cx="125391" cy="2459674"/>
            </a:xfrm>
            <a:custGeom>
              <a:avLst/>
              <a:gdLst>
                <a:gd name="connsiteX0" fmla="*/ 176213 w 176213"/>
                <a:gd name="connsiteY0" fmla="*/ 1362075 h 1362075"/>
                <a:gd name="connsiteX1" fmla="*/ 57150 w 176213"/>
                <a:gd name="connsiteY1" fmla="*/ 533400 h 1362075"/>
                <a:gd name="connsiteX2" fmla="*/ 0 w 176213"/>
                <a:gd name="connsiteY2" fmla="*/ 0 h 1362075"/>
                <a:gd name="connsiteX0" fmla="*/ 122126 w 250116"/>
                <a:gd name="connsiteY0" fmla="*/ 3209913 h 3209913"/>
                <a:gd name="connsiteX1" fmla="*/ 3063 w 250116"/>
                <a:gd name="connsiteY1" fmla="*/ 2381238 h 3209913"/>
                <a:gd name="connsiteX2" fmla="*/ 250116 w 250116"/>
                <a:gd name="connsiteY2" fmla="*/ 0 h 3209913"/>
                <a:gd name="connsiteX0" fmla="*/ 19565 w 147555"/>
                <a:gd name="connsiteY0" fmla="*/ 3209913 h 3209913"/>
                <a:gd name="connsiteX1" fmla="*/ 39432 w 147555"/>
                <a:gd name="connsiteY1" fmla="*/ 2105870 h 3209913"/>
                <a:gd name="connsiteX2" fmla="*/ 147555 w 147555"/>
                <a:gd name="connsiteY2" fmla="*/ 0 h 3209913"/>
                <a:gd name="connsiteX0" fmla="*/ 35647 w 163637"/>
                <a:gd name="connsiteY0" fmla="*/ 3209913 h 3209913"/>
                <a:gd name="connsiteX1" fmla="*/ 14917 w 163637"/>
                <a:gd name="connsiteY1" fmla="*/ 2111601 h 3209913"/>
                <a:gd name="connsiteX2" fmla="*/ 163637 w 163637"/>
                <a:gd name="connsiteY2" fmla="*/ 0 h 320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7" h="3209913">
                  <a:moveTo>
                    <a:pt x="35647" y="3209913"/>
                  </a:moveTo>
                  <a:cubicBezTo>
                    <a:pt x="-9200" y="2909082"/>
                    <a:pt x="-6415" y="2646586"/>
                    <a:pt x="14917" y="2111601"/>
                  </a:cubicBezTo>
                  <a:cubicBezTo>
                    <a:pt x="36249" y="1576616"/>
                    <a:pt x="163637" y="0"/>
                    <a:pt x="163637" y="0"/>
                  </a:cubicBezTo>
                </a:path>
              </a:pathLst>
            </a:custGeom>
            <a:noFill/>
            <a:ln w="28575">
              <a:solidFill>
                <a:srgbClr val="7C7C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2" name="TextBox 14"/>
            <p:cNvSpPr txBox="1"/>
            <p:nvPr/>
          </p:nvSpPr>
          <p:spPr>
            <a:xfrm rot="360000">
              <a:off x="2159607" y="3986877"/>
              <a:ext cx="810373" cy="630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3300" b="1" dirty="0" smtClean="0">
                  <a:solidFill>
                    <a:prstClr val="white">
                      <a:lumMod val="9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CSV</a:t>
              </a:r>
              <a:endParaRPr lang="en-US" sz="3300" b="1" dirty="0"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030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formats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2174380"/>
            <a:ext cx="803588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We've been working with variables in Python, but as data scientists, we often have data that we need to import into our program and work with it. </a:t>
            </a: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These </a:t>
            </a:r>
            <a:r>
              <a:rPr lang="en-US" sz="2000" dirty="0"/>
              <a:t>files are often simple text files, usually with the values separated by a comma or a tab. Comma-separated files are called CSVs and tab-separated files are called TSVs. </a:t>
            </a: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Sometimes </a:t>
            </a:r>
            <a:r>
              <a:rPr lang="en-US" sz="2000" dirty="0"/>
              <a:t>"CSV" is a misnomer, because text values can be separated by anything, including a pipe (|), a semi-colon (;), or even just a space.</a:t>
            </a:r>
            <a:endParaRPr lang="es-ES" sz="2000" dirty="0"/>
          </a:p>
        </p:txBody>
      </p:sp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 smtClean="0"/>
              <a:t>Comma-separated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values</a:t>
            </a:r>
            <a:r>
              <a:rPr lang="es-ES" sz="2400" b="1" dirty="0" smtClean="0"/>
              <a:t> (CSV)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62162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formats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 smtClean="0"/>
              <a:t>Comma-separated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values</a:t>
            </a:r>
            <a:r>
              <a:rPr lang="es-ES" sz="2400" b="1" dirty="0" smtClean="0"/>
              <a:t> (CSV)</a:t>
            </a:r>
            <a:endParaRPr lang="es-ES" sz="24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r="2722"/>
          <a:stretch/>
        </p:blipFill>
        <p:spPr>
          <a:xfrm>
            <a:off x="2600326" y="2307625"/>
            <a:ext cx="3835986" cy="9715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49" y="3781193"/>
            <a:ext cx="3838575" cy="10001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r="1712"/>
          <a:stretch/>
        </p:blipFill>
        <p:spPr>
          <a:xfrm>
            <a:off x="2571749" y="5283336"/>
            <a:ext cx="3829051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1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formats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2174380"/>
            <a:ext cx="80358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It’s possible to save the same content as we’ve seen in previous slide as TXT file or using any other extension.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Also, a plain text can be saved in TXT file format.</a:t>
            </a:r>
            <a:endParaRPr lang="es-ES" sz="2000" dirty="0"/>
          </a:p>
        </p:txBody>
      </p:sp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/>
              <a:t>TXT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53749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formats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/>
              <a:t>JSON</a:t>
            </a:r>
            <a:endParaRPr lang="es-ES" sz="24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" y="3428999"/>
            <a:ext cx="780097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72"/>
          <p:cNvGrpSpPr/>
          <p:nvPr/>
        </p:nvGrpSpPr>
        <p:grpSpPr>
          <a:xfrm>
            <a:off x="2166340" y="2720980"/>
            <a:ext cx="2807050" cy="2809649"/>
            <a:chOff x="3495675" y="1028700"/>
            <a:chExt cx="4981575" cy="4981575"/>
          </a:xfrm>
        </p:grpSpPr>
        <p:sp>
          <p:nvSpPr>
            <p:cNvPr id="9" name="Oval 273"/>
            <p:cNvSpPr/>
            <p:nvPr/>
          </p:nvSpPr>
          <p:spPr>
            <a:xfrm>
              <a:off x="3495675" y="1028700"/>
              <a:ext cx="4981575" cy="4981575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274"/>
            <p:cNvSpPr/>
            <p:nvPr/>
          </p:nvSpPr>
          <p:spPr>
            <a:xfrm>
              <a:off x="4032407" y="1565432"/>
              <a:ext cx="3908108" cy="3908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275"/>
            <p:cNvSpPr/>
            <p:nvPr/>
          </p:nvSpPr>
          <p:spPr>
            <a:xfrm>
              <a:off x="4519610" y="2052635"/>
              <a:ext cx="2933700" cy="2933700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276"/>
            <p:cNvSpPr/>
            <p:nvPr/>
          </p:nvSpPr>
          <p:spPr>
            <a:xfrm>
              <a:off x="5171858" y="2714406"/>
              <a:ext cx="1610161" cy="1610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277"/>
            <p:cNvSpPr/>
            <p:nvPr/>
          </p:nvSpPr>
          <p:spPr>
            <a:xfrm>
              <a:off x="5462815" y="3005363"/>
              <a:ext cx="1028244" cy="1028244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Block Arc 278"/>
          <p:cNvSpPr/>
          <p:nvPr/>
        </p:nvSpPr>
        <p:spPr>
          <a:xfrm rot="18900000">
            <a:off x="1705076" y="2264662"/>
            <a:ext cx="3718839" cy="3722283"/>
          </a:xfrm>
          <a:prstGeom prst="blockArc">
            <a:avLst>
              <a:gd name="adj1" fmla="val 4928282"/>
              <a:gd name="adj2" fmla="val 21359236"/>
              <a:gd name="adj3" fmla="val 340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279"/>
          <p:cNvGrpSpPr/>
          <p:nvPr/>
        </p:nvGrpSpPr>
        <p:grpSpPr>
          <a:xfrm>
            <a:off x="3595078" y="3079760"/>
            <a:ext cx="2151734" cy="1046044"/>
            <a:chOff x="12124791" y="3770786"/>
            <a:chExt cx="3478984" cy="1689710"/>
          </a:xfrm>
        </p:grpSpPr>
        <p:sp>
          <p:nvSpPr>
            <p:cNvPr id="16" name="Freeform 18"/>
            <p:cNvSpPr>
              <a:spLocks noChangeArrowheads="1"/>
            </p:cNvSpPr>
            <p:nvPr/>
          </p:nvSpPr>
          <p:spPr bwMode="auto">
            <a:xfrm>
              <a:off x="12124793" y="4118666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 noChangeArrowheads="1"/>
            </p:cNvSpPr>
            <p:nvPr/>
          </p:nvSpPr>
          <p:spPr bwMode="auto">
            <a:xfrm>
              <a:off x="12124791" y="4255333"/>
              <a:ext cx="2899153" cy="1205163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8" name="Freeform 20"/>
            <p:cNvSpPr>
              <a:spLocks noChangeArrowheads="1"/>
            </p:cNvSpPr>
            <p:nvPr/>
          </p:nvSpPr>
          <p:spPr bwMode="auto">
            <a:xfrm>
              <a:off x="12157926" y="4097957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9" name="Freeform 21"/>
            <p:cNvSpPr>
              <a:spLocks noChangeArrowheads="1"/>
            </p:cNvSpPr>
            <p:nvPr/>
          </p:nvSpPr>
          <p:spPr bwMode="auto">
            <a:xfrm>
              <a:off x="12157924" y="4234626"/>
              <a:ext cx="2899153" cy="1209302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20" name="Freeform 22"/>
            <p:cNvSpPr>
              <a:spLocks noChangeArrowheads="1"/>
            </p:cNvSpPr>
            <p:nvPr/>
          </p:nvSpPr>
          <p:spPr bwMode="auto">
            <a:xfrm>
              <a:off x="14560081" y="3770786"/>
              <a:ext cx="820046" cy="60465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55000" lnSpcReduction="20000"/>
            </a:bodyPr>
            <a:lstStyle/>
            <a:p>
              <a:endParaRPr lang="en-US"/>
            </a:p>
          </p:txBody>
        </p:sp>
        <p:sp>
          <p:nvSpPr>
            <p:cNvPr id="21" name="Freeform 23"/>
            <p:cNvSpPr>
              <a:spLocks noChangeArrowheads="1"/>
            </p:cNvSpPr>
            <p:nvPr/>
          </p:nvSpPr>
          <p:spPr bwMode="auto">
            <a:xfrm>
              <a:off x="14597357" y="4218063"/>
              <a:ext cx="1006418" cy="401719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25000" lnSpcReduction="20000"/>
            </a:bodyPr>
            <a:lstStyle/>
            <a:p>
              <a:endParaRPr lang="en-US"/>
            </a:p>
          </p:txBody>
        </p:sp>
      </p:grpSp>
      <p:sp>
        <p:nvSpPr>
          <p:cNvPr id="22" name="Oval 286"/>
          <p:cNvSpPr/>
          <p:nvPr/>
        </p:nvSpPr>
        <p:spPr>
          <a:xfrm>
            <a:off x="3348871" y="2102709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3" name="Oval 287"/>
          <p:cNvSpPr/>
          <p:nvPr/>
        </p:nvSpPr>
        <p:spPr>
          <a:xfrm>
            <a:off x="2111297" y="260533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4" name="Oval 288"/>
          <p:cNvSpPr/>
          <p:nvPr/>
        </p:nvSpPr>
        <p:spPr>
          <a:xfrm>
            <a:off x="1551323" y="398412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5" name="Oval 289"/>
          <p:cNvSpPr/>
          <p:nvPr/>
        </p:nvSpPr>
        <p:spPr>
          <a:xfrm>
            <a:off x="2166341" y="5285601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6" name="Oval 290"/>
          <p:cNvSpPr/>
          <p:nvPr/>
        </p:nvSpPr>
        <p:spPr>
          <a:xfrm>
            <a:off x="3422947" y="572846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7" name="Oval 291"/>
          <p:cNvSpPr/>
          <p:nvPr/>
        </p:nvSpPr>
        <p:spPr>
          <a:xfrm>
            <a:off x="3386293" y="2142286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8" name="Oval 292"/>
          <p:cNvSpPr/>
          <p:nvPr/>
        </p:nvSpPr>
        <p:spPr>
          <a:xfrm>
            <a:off x="2148719" y="2647501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9" name="Oval 293"/>
          <p:cNvSpPr/>
          <p:nvPr/>
        </p:nvSpPr>
        <p:spPr>
          <a:xfrm>
            <a:off x="1588744" y="4021578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0" name="Oval 294"/>
          <p:cNvSpPr/>
          <p:nvPr/>
        </p:nvSpPr>
        <p:spPr>
          <a:xfrm>
            <a:off x="2203761" y="5323057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1" name="Oval 295"/>
          <p:cNvSpPr/>
          <p:nvPr/>
        </p:nvSpPr>
        <p:spPr>
          <a:xfrm>
            <a:off x="3460369" y="5765918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2" name="TextBox 296"/>
          <p:cNvSpPr txBox="1"/>
          <p:nvPr/>
        </p:nvSpPr>
        <p:spPr>
          <a:xfrm>
            <a:off x="3605868" y="1611943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Python code writing </a:t>
            </a:r>
          </a:p>
        </p:txBody>
      </p:sp>
      <p:sp>
        <p:nvSpPr>
          <p:cNvPr id="34" name="TextBox 298"/>
          <p:cNvSpPr txBox="1"/>
          <p:nvPr/>
        </p:nvSpPr>
        <p:spPr>
          <a:xfrm>
            <a:off x="1047122" y="2126695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types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00"/>
          <p:cNvSpPr txBox="1"/>
          <p:nvPr/>
        </p:nvSpPr>
        <p:spPr>
          <a:xfrm>
            <a:off x="225789" y="3325637"/>
            <a:ext cx="1495425" cy="74610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Algorithmic thinking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02"/>
          <p:cNvSpPr txBox="1"/>
          <p:nvPr/>
        </p:nvSpPr>
        <p:spPr>
          <a:xfrm>
            <a:off x="474277" y="5347010"/>
            <a:ext cx="1610462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File formats</a:t>
            </a:r>
          </a:p>
        </p:txBody>
      </p:sp>
      <p:sp>
        <p:nvSpPr>
          <p:cNvPr id="40" name="TextBox 304"/>
          <p:cNvSpPr txBox="1"/>
          <p:nvPr/>
        </p:nvSpPr>
        <p:spPr>
          <a:xfrm>
            <a:off x="3674836" y="5970116"/>
            <a:ext cx="2490054" cy="59683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handling with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Pandas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306"/>
          <p:cNvSpPr txBox="1"/>
          <p:nvPr/>
        </p:nvSpPr>
        <p:spPr>
          <a:xfrm>
            <a:off x="6016322" y="3034226"/>
            <a:ext cx="3127679" cy="531406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 objective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307"/>
          <p:cNvSpPr txBox="1"/>
          <p:nvPr/>
        </p:nvSpPr>
        <p:spPr>
          <a:xfrm>
            <a:off x="6038581" y="3775417"/>
            <a:ext cx="2778855" cy="1689402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 fontScale="850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/>
              <a:t>How to </a:t>
            </a:r>
            <a:r>
              <a:rPr lang="en-US" sz="2400" dirty="0"/>
              <a:t>perform a basic analysis of the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How to perform basic manipulations with the data</a:t>
            </a:r>
            <a:r>
              <a:rPr lang="en-GB" sz="2400" dirty="0" smtClean="0"/>
              <a:t>.</a:t>
            </a:r>
            <a:endParaRPr lang="es-ES" sz="2400" dirty="0"/>
          </a:p>
        </p:txBody>
      </p:sp>
      <p:pic>
        <p:nvPicPr>
          <p:cNvPr id="44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94" y="5849950"/>
            <a:ext cx="194109" cy="194289"/>
          </a:xfrm>
          <a:prstGeom prst="rect">
            <a:avLst/>
          </a:prstGeom>
        </p:spPr>
      </p:pic>
      <p:pic>
        <p:nvPicPr>
          <p:cNvPr id="49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08" y="5408845"/>
            <a:ext cx="194109" cy="194289"/>
          </a:xfrm>
          <a:prstGeom prst="rect">
            <a:avLst/>
          </a:prstGeom>
        </p:spPr>
      </p:pic>
      <p:pic>
        <p:nvPicPr>
          <p:cNvPr id="50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79" y="4108307"/>
            <a:ext cx="194109" cy="194289"/>
          </a:xfrm>
          <a:prstGeom prst="rect">
            <a:avLst/>
          </a:prstGeom>
        </p:spPr>
      </p:pic>
      <p:pic>
        <p:nvPicPr>
          <p:cNvPr id="51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77" y="2729713"/>
            <a:ext cx="194109" cy="194289"/>
          </a:xfrm>
          <a:prstGeom prst="rect">
            <a:avLst/>
          </a:prstGeom>
        </p:spPr>
      </p:pic>
      <p:pic>
        <p:nvPicPr>
          <p:cNvPr id="52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62" y="2226503"/>
            <a:ext cx="194109" cy="1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4" grpId="0"/>
      <p:bldP spid="36" grpId="0"/>
      <p:bldP spid="38" grpId="0"/>
      <p:bldP spid="40" grpId="0"/>
      <p:bldP spid="42" grpId="0"/>
      <p:bldP spid="4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formats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/>
              <a:t>JSON</a:t>
            </a:r>
            <a:endParaRPr lang="es-ES" sz="24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2216119" y="2770108"/>
            <a:ext cx="47117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"name":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"Bruno",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 "employed":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true, 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personal_data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 "country":   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  "age":     	35</a:t>
            </a:r>
          </a:p>
          <a:p>
            <a:pPr algn="just"/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12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formats</a:t>
            </a: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smtClean="0"/>
              <a:t>JSON</a:t>
            </a:r>
            <a:endParaRPr lang="es-ES" sz="2400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952192" y="1928626"/>
            <a:ext cx="6434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Online JSON </a:t>
            </a:r>
            <a:r>
              <a:rPr lang="es-ES" sz="2000" dirty="0" err="1" smtClean="0"/>
              <a:t>viewer</a:t>
            </a:r>
            <a:r>
              <a:rPr lang="es-ES" sz="2000" dirty="0" smtClean="0"/>
              <a:t>:</a:t>
            </a:r>
          </a:p>
          <a:p>
            <a:pPr algn="just"/>
            <a:endParaRPr lang="es-ES" sz="2000" dirty="0" smtClean="0">
              <a:hlinkClick r:id="rId4"/>
            </a:endParaRPr>
          </a:p>
          <a:p>
            <a:pPr algn="just"/>
            <a:r>
              <a:rPr lang="es-ES" sz="2000" dirty="0" smtClean="0">
                <a:hlinkClick r:id="rId4"/>
              </a:rPr>
              <a:t>http</a:t>
            </a:r>
            <a:r>
              <a:rPr lang="es-ES" sz="2000" dirty="0">
                <a:hlinkClick r:id="rId4"/>
              </a:rPr>
              <a:t>://</a:t>
            </a:r>
            <a:r>
              <a:rPr lang="es-ES" sz="2000" dirty="0" smtClean="0">
                <a:hlinkClick r:id="rId4"/>
              </a:rPr>
              <a:t>jsonviewer.stack.hu</a:t>
            </a:r>
            <a:endParaRPr lang="es-ES" sz="20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" y="3697965"/>
            <a:ext cx="3552825" cy="2143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373" y="3697965"/>
            <a:ext cx="27336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72"/>
          <p:cNvGrpSpPr/>
          <p:nvPr/>
        </p:nvGrpSpPr>
        <p:grpSpPr>
          <a:xfrm>
            <a:off x="2166340" y="2720980"/>
            <a:ext cx="2807050" cy="2809649"/>
            <a:chOff x="3495675" y="1028700"/>
            <a:chExt cx="4981575" cy="4981575"/>
          </a:xfrm>
        </p:grpSpPr>
        <p:sp>
          <p:nvSpPr>
            <p:cNvPr id="9" name="Oval 273"/>
            <p:cNvSpPr/>
            <p:nvPr/>
          </p:nvSpPr>
          <p:spPr>
            <a:xfrm>
              <a:off x="3495675" y="1028700"/>
              <a:ext cx="4981575" cy="4981575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274"/>
            <p:cNvSpPr/>
            <p:nvPr/>
          </p:nvSpPr>
          <p:spPr>
            <a:xfrm>
              <a:off x="4032407" y="1565432"/>
              <a:ext cx="3908108" cy="3908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275"/>
            <p:cNvSpPr/>
            <p:nvPr/>
          </p:nvSpPr>
          <p:spPr>
            <a:xfrm>
              <a:off x="4519610" y="2052635"/>
              <a:ext cx="2933700" cy="2933700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276"/>
            <p:cNvSpPr/>
            <p:nvPr/>
          </p:nvSpPr>
          <p:spPr>
            <a:xfrm>
              <a:off x="5171858" y="2714406"/>
              <a:ext cx="1610161" cy="1610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277"/>
            <p:cNvSpPr/>
            <p:nvPr/>
          </p:nvSpPr>
          <p:spPr>
            <a:xfrm>
              <a:off x="5462815" y="3005363"/>
              <a:ext cx="1028244" cy="1028244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Block Arc 278"/>
          <p:cNvSpPr/>
          <p:nvPr/>
        </p:nvSpPr>
        <p:spPr>
          <a:xfrm rot="18900000">
            <a:off x="1705076" y="2264662"/>
            <a:ext cx="3718839" cy="3722283"/>
          </a:xfrm>
          <a:prstGeom prst="blockArc">
            <a:avLst>
              <a:gd name="adj1" fmla="val 4928282"/>
              <a:gd name="adj2" fmla="val 21359236"/>
              <a:gd name="adj3" fmla="val 340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279"/>
          <p:cNvGrpSpPr/>
          <p:nvPr/>
        </p:nvGrpSpPr>
        <p:grpSpPr>
          <a:xfrm>
            <a:off x="3595078" y="3079760"/>
            <a:ext cx="2151734" cy="1046044"/>
            <a:chOff x="12124791" y="3770786"/>
            <a:chExt cx="3478984" cy="1689710"/>
          </a:xfrm>
        </p:grpSpPr>
        <p:sp>
          <p:nvSpPr>
            <p:cNvPr id="16" name="Freeform 18"/>
            <p:cNvSpPr>
              <a:spLocks noChangeArrowheads="1"/>
            </p:cNvSpPr>
            <p:nvPr/>
          </p:nvSpPr>
          <p:spPr bwMode="auto">
            <a:xfrm>
              <a:off x="12124793" y="4118666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 noChangeArrowheads="1"/>
            </p:cNvSpPr>
            <p:nvPr/>
          </p:nvSpPr>
          <p:spPr bwMode="auto">
            <a:xfrm>
              <a:off x="12124791" y="4255333"/>
              <a:ext cx="2899153" cy="1205163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8" name="Freeform 20"/>
            <p:cNvSpPr>
              <a:spLocks noChangeArrowheads="1"/>
            </p:cNvSpPr>
            <p:nvPr/>
          </p:nvSpPr>
          <p:spPr bwMode="auto">
            <a:xfrm>
              <a:off x="12157926" y="4097957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9" name="Freeform 21"/>
            <p:cNvSpPr>
              <a:spLocks noChangeArrowheads="1"/>
            </p:cNvSpPr>
            <p:nvPr/>
          </p:nvSpPr>
          <p:spPr bwMode="auto">
            <a:xfrm>
              <a:off x="12157924" y="4234626"/>
              <a:ext cx="2899153" cy="1209302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20" name="Freeform 22"/>
            <p:cNvSpPr>
              <a:spLocks noChangeArrowheads="1"/>
            </p:cNvSpPr>
            <p:nvPr/>
          </p:nvSpPr>
          <p:spPr bwMode="auto">
            <a:xfrm>
              <a:off x="14560081" y="3770786"/>
              <a:ext cx="820046" cy="60465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55000" lnSpcReduction="20000"/>
            </a:bodyPr>
            <a:lstStyle/>
            <a:p>
              <a:endParaRPr lang="en-US"/>
            </a:p>
          </p:txBody>
        </p:sp>
        <p:sp>
          <p:nvSpPr>
            <p:cNvPr id="21" name="Freeform 23"/>
            <p:cNvSpPr>
              <a:spLocks noChangeArrowheads="1"/>
            </p:cNvSpPr>
            <p:nvPr/>
          </p:nvSpPr>
          <p:spPr bwMode="auto">
            <a:xfrm>
              <a:off x="14597357" y="4218063"/>
              <a:ext cx="1006418" cy="401719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25000" lnSpcReduction="20000"/>
            </a:bodyPr>
            <a:lstStyle/>
            <a:p>
              <a:endParaRPr lang="en-US"/>
            </a:p>
          </p:txBody>
        </p:sp>
      </p:grpSp>
      <p:sp>
        <p:nvSpPr>
          <p:cNvPr id="22" name="Oval 286"/>
          <p:cNvSpPr/>
          <p:nvPr/>
        </p:nvSpPr>
        <p:spPr>
          <a:xfrm>
            <a:off x="3348871" y="2102709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3" name="Oval 287"/>
          <p:cNvSpPr/>
          <p:nvPr/>
        </p:nvSpPr>
        <p:spPr>
          <a:xfrm>
            <a:off x="2111297" y="260533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4" name="Oval 288"/>
          <p:cNvSpPr/>
          <p:nvPr/>
        </p:nvSpPr>
        <p:spPr>
          <a:xfrm>
            <a:off x="1551323" y="398412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5" name="Oval 289"/>
          <p:cNvSpPr/>
          <p:nvPr/>
        </p:nvSpPr>
        <p:spPr>
          <a:xfrm>
            <a:off x="2166341" y="5285601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6" name="Oval 290"/>
          <p:cNvSpPr/>
          <p:nvPr/>
        </p:nvSpPr>
        <p:spPr>
          <a:xfrm>
            <a:off x="3422947" y="572846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00B4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7" name="Oval 291"/>
          <p:cNvSpPr/>
          <p:nvPr/>
        </p:nvSpPr>
        <p:spPr>
          <a:xfrm>
            <a:off x="3386293" y="2142286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8" name="Oval 292"/>
          <p:cNvSpPr/>
          <p:nvPr/>
        </p:nvSpPr>
        <p:spPr>
          <a:xfrm>
            <a:off x="2148719" y="2647501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9" name="Oval 293"/>
          <p:cNvSpPr/>
          <p:nvPr/>
        </p:nvSpPr>
        <p:spPr>
          <a:xfrm>
            <a:off x="1588744" y="4021578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0" name="Oval 294"/>
          <p:cNvSpPr/>
          <p:nvPr/>
        </p:nvSpPr>
        <p:spPr>
          <a:xfrm>
            <a:off x="2203761" y="5323057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1" name="Oval 295"/>
          <p:cNvSpPr/>
          <p:nvPr/>
        </p:nvSpPr>
        <p:spPr>
          <a:xfrm>
            <a:off x="3460369" y="5765918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rgbClr val="00B4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2" name="TextBox 296"/>
          <p:cNvSpPr txBox="1"/>
          <p:nvPr/>
        </p:nvSpPr>
        <p:spPr>
          <a:xfrm>
            <a:off x="3605868" y="1611943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Python code writing </a:t>
            </a:r>
          </a:p>
        </p:txBody>
      </p:sp>
      <p:sp>
        <p:nvSpPr>
          <p:cNvPr id="34" name="TextBox 298"/>
          <p:cNvSpPr txBox="1"/>
          <p:nvPr/>
        </p:nvSpPr>
        <p:spPr>
          <a:xfrm>
            <a:off x="1047122" y="2126695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Data types</a:t>
            </a:r>
            <a:endParaRPr lang="en-US" sz="2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TextBox 300"/>
          <p:cNvSpPr txBox="1"/>
          <p:nvPr/>
        </p:nvSpPr>
        <p:spPr>
          <a:xfrm>
            <a:off x="225789" y="3325637"/>
            <a:ext cx="1495425" cy="74610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Algorithmic thinking</a:t>
            </a:r>
            <a:endParaRPr lang="en-US" sz="2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02"/>
          <p:cNvSpPr txBox="1"/>
          <p:nvPr/>
        </p:nvSpPr>
        <p:spPr>
          <a:xfrm>
            <a:off x="474277" y="5347010"/>
            <a:ext cx="1610462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File formats</a:t>
            </a:r>
            <a:endParaRPr lang="en-US" sz="2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04"/>
          <p:cNvSpPr txBox="1"/>
          <p:nvPr/>
        </p:nvSpPr>
        <p:spPr>
          <a:xfrm>
            <a:off x="3674836" y="5970116"/>
            <a:ext cx="2490054" cy="59683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000" dirty="0">
                <a:solidFill>
                  <a:srgbClr val="00B4F1"/>
                </a:solidFill>
              </a:rPr>
              <a:t>Data handling with </a:t>
            </a:r>
            <a:r>
              <a:rPr lang="en-US" sz="2000" dirty="0" smtClean="0">
                <a:solidFill>
                  <a:srgbClr val="00B4F1"/>
                </a:solidFill>
              </a:rPr>
              <a:t>Pandas</a:t>
            </a:r>
            <a:endParaRPr lang="en-US" sz="2000" dirty="0">
              <a:solidFill>
                <a:srgbClr val="00B4F1"/>
              </a:solidFill>
            </a:endParaRPr>
          </a:p>
        </p:txBody>
      </p:sp>
      <p:sp>
        <p:nvSpPr>
          <p:cNvPr id="42" name="TextBox 306"/>
          <p:cNvSpPr txBox="1"/>
          <p:nvPr/>
        </p:nvSpPr>
        <p:spPr>
          <a:xfrm>
            <a:off x="6016322" y="3034226"/>
            <a:ext cx="3127679" cy="531406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 objective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307"/>
          <p:cNvSpPr txBox="1"/>
          <p:nvPr/>
        </p:nvSpPr>
        <p:spPr>
          <a:xfrm>
            <a:off x="6038581" y="3775417"/>
            <a:ext cx="2778855" cy="1689402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 fontScale="850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/>
              <a:t>How to </a:t>
            </a:r>
            <a:r>
              <a:rPr lang="en-US" sz="2400" dirty="0"/>
              <a:t>perform a basic analysis of the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How to perform basic manipulations with the data</a:t>
            </a:r>
            <a:r>
              <a:rPr lang="en-GB" sz="2400" dirty="0" smtClean="0"/>
              <a:t>.</a:t>
            </a:r>
            <a:endParaRPr lang="es-ES" sz="2400" dirty="0"/>
          </a:p>
        </p:txBody>
      </p:sp>
      <p:pic>
        <p:nvPicPr>
          <p:cNvPr id="44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94" y="5849950"/>
            <a:ext cx="194109" cy="194289"/>
          </a:xfrm>
          <a:prstGeom prst="rect">
            <a:avLst/>
          </a:prstGeom>
        </p:spPr>
      </p:pic>
      <p:pic>
        <p:nvPicPr>
          <p:cNvPr id="49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08" y="5408845"/>
            <a:ext cx="194109" cy="194289"/>
          </a:xfrm>
          <a:prstGeom prst="rect">
            <a:avLst/>
          </a:prstGeom>
        </p:spPr>
      </p:pic>
      <p:pic>
        <p:nvPicPr>
          <p:cNvPr id="50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79" y="4108307"/>
            <a:ext cx="194109" cy="194289"/>
          </a:xfrm>
          <a:prstGeom prst="rect">
            <a:avLst/>
          </a:prstGeom>
        </p:spPr>
      </p:pic>
      <p:pic>
        <p:nvPicPr>
          <p:cNvPr id="51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77" y="2729713"/>
            <a:ext cx="194109" cy="194289"/>
          </a:xfrm>
          <a:prstGeom prst="rect">
            <a:avLst/>
          </a:prstGeom>
        </p:spPr>
      </p:pic>
      <p:pic>
        <p:nvPicPr>
          <p:cNvPr id="52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62" y="2226503"/>
            <a:ext cx="194109" cy="1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W</a:t>
            </a:r>
            <a:r>
              <a:rPr lang="en-US" sz="2000" dirty="0" smtClean="0"/>
              <a:t>orking </a:t>
            </a:r>
            <a:r>
              <a:rPr lang="en-US" sz="2000" dirty="0"/>
              <a:t>with data can be a messy business. </a:t>
            </a: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To </a:t>
            </a:r>
            <a:r>
              <a:rPr lang="en-US" sz="2000" dirty="0"/>
              <a:t>help simplify things, we have a great package called </a:t>
            </a:r>
            <a:r>
              <a:rPr lang="en-US" sz="2000" b="1" dirty="0">
                <a:solidFill>
                  <a:srgbClr val="00B4F1"/>
                </a:solidFill>
              </a:rPr>
              <a:t>pandas</a:t>
            </a:r>
            <a:r>
              <a:rPr lang="en-US" sz="2000" dirty="0"/>
              <a:t>. </a:t>
            </a: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package is written specifically for data analysis and includes a data </a:t>
            </a:r>
            <a:r>
              <a:rPr lang="en-US" sz="2000" dirty="0" smtClean="0"/>
              <a:t>structure known </a:t>
            </a:r>
            <a:r>
              <a:rPr lang="en-US" sz="2000" dirty="0"/>
              <a:t>as </a:t>
            </a:r>
            <a:r>
              <a:rPr lang="en-US" sz="2000" dirty="0" smtClean="0"/>
              <a:t>a </a:t>
            </a:r>
            <a:r>
              <a:rPr lang="en-US" sz="2000" b="1" dirty="0" err="1" smtClean="0">
                <a:solidFill>
                  <a:srgbClr val="00B4F1"/>
                </a:solidFill>
              </a:rPr>
              <a:t>DataFrame</a:t>
            </a:r>
            <a:r>
              <a:rPr lang="en-US" sz="2000" dirty="0" smtClean="0"/>
              <a:t>. </a:t>
            </a:r>
            <a:r>
              <a:rPr lang="en-US" sz="2000" dirty="0"/>
              <a:t>This is a two-dimensional representation of data much like a spreadsheet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While pandas doesn't normally come with Python, Anaconda has included it by default. To import pandas, you'll need to import the module</a:t>
            </a:r>
            <a:r>
              <a:rPr lang="en-US" sz="2000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pandas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As you can see, we </a:t>
            </a:r>
            <a:r>
              <a:rPr lang="en-US" sz="2000" dirty="0"/>
              <a:t>give the package an alias, in this case pd. 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4871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cs typeface="Courier New" panose="02070309020205020404" pitchFamily="49" charset="0"/>
              </a:rPr>
              <a:t>More </a:t>
            </a:r>
            <a:r>
              <a:rPr lang="es-ES" sz="2000" dirty="0" err="1" smtClean="0">
                <a:cs typeface="Courier New" panose="02070309020205020404" pitchFamily="49" charset="0"/>
              </a:rPr>
              <a:t>information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about</a:t>
            </a:r>
            <a:r>
              <a:rPr lang="es-ES" sz="2000" dirty="0" smtClean="0">
                <a:cs typeface="Courier New" panose="02070309020205020404" pitchFamily="49" charset="0"/>
              </a:rPr>
              <a:t> pandas can be </a:t>
            </a:r>
            <a:r>
              <a:rPr lang="es-ES" sz="2000" dirty="0" err="1" smtClean="0">
                <a:cs typeface="Courier New" panose="02070309020205020404" pitchFamily="49" charset="0"/>
              </a:rPr>
              <a:t>found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here</a:t>
            </a:r>
            <a:r>
              <a:rPr lang="es-ES" sz="2000" dirty="0" smtClean="0">
                <a:cs typeface="Courier New" panose="020703090202050204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 smtClean="0">
              <a:cs typeface="Courier New" panose="02070309020205020404" pitchFamily="49" charset="0"/>
            </a:endParaRPr>
          </a:p>
          <a:p>
            <a:r>
              <a:rPr lang="es-ES" sz="1600" dirty="0" smtClean="0">
                <a:cs typeface="Courier New" panose="02070309020205020404" pitchFamily="49" charset="0"/>
              </a:rPr>
              <a:t>https</a:t>
            </a:r>
            <a:r>
              <a:rPr lang="es-ES" sz="1600" dirty="0">
                <a:cs typeface="Courier New" panose="02070309020205020404" pitchFamily="49" charset="0"/>
              </a:rPr>
              <a:t>://pandas.pydata.org/pandas-docs/stable/generated/pandas.read_csv.html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91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cs typeface="Courier New" panose="02070309020205020404" pitchFamily="49" charset="0"/>
              </a:rPr>
              <a:t>Go</a:t>
            </a:r>
            <a:r>
              <a:rPr lang="es-ES" sz="2000" dirty="0">
                <a:cs typeface="Courier New" panose="02070309020205020404" pitchFamily="49" charset="0"/>
              </a:rPr>
              <a:t> to </a:t>
            </a:r>
            <a:r>
              <a:rPr lang="es-ES" sz="2000" dirty="0" err="1">
                <a:cs typeface="Courier New" panose="02070309020205020404" pitchFamily="49" charset="0"/>
              </a:rPr>
              <a:t>the</a:t>
            </a:r>
            <a:r>
              <a:rPr lang="es-ES" sz="2000" dirty="0">
                <a:cs typeface="Courier New" panose="02070309020205020404" pitchFamily="49" charset="0"/>
              </a:rPr>
              <a:t> folder “</a:t>
            </a:r>
            <a:r>
              <a:rPr lang="es-ES" sz="2000" dirty="0" err="1" smtClean="0">
                <a:cs typeface="Courier New" panose="02070309020205020404" pitchFamily="49" charset="0"/>
              </a:rPr>
              <a:t>BTS_MasterInDataScience</a:t>
            </a:r>
            <a:r>
              <a:rPr lang="es-ES" sz="2000" dirty="0" smtClean="0">
                <a:cs typeface="Courier New" panose="02070309020205020404" pitchFamily="49" charset="0"/>
              </a:rPr>
              <a:t>/Session_1/</a:t>
            </a:r>
            <a:r>
              <a:rPr lang="es-ES" sz="2000" dirty="0" err="1" smtClean="0">
                <a:cs typeface="Courier New" panose="02070309020205020404" pitchFamily="49" charset="0"/>
              </a:rPr>
              <a:t>file_formats</a:t>
            </a:r>
            <a:r>
              <a:rPr lang="es-ES" sz="2000" dirty="0" smtClean="0">
                <a:cs typeface="Courier New" panose="02070309020205020404" pitchFamily="49" charset="0"/>
              </a:rPr>
              <a:t>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>
                <a:cs typeface="Courier New" panose="02070309020205020404" pitchFamily="49" charset="0"/>
              </a:rPr>
              <a:t>You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have</a:t>
            </a:r>
            <a:r>
              <a:rPr lang="es-ES" sz="2000" dirty="0" smtClean="0">
                <a:cs typeface="Courier New" panose="02070309020205020404" pitchFamily="49" charset="0"/>
              </a:rPr>
              <a:t> 4 files in </a:t>
            </a:r>
            <a:r>
              <a:rPr lang="es-ES" sz="2000" dirty="0" err="1" smtClean="0">
                <a:cs typeface="Courier New" panose="02070309020205020404" pitchFamily="49" charset="0"/>
              </a:rPr>
              <a:t>this</a:t>
            </a:r>
            <a:r>
              <a:rPr lang="es-ES" sz="2000" dirty="0" smtClean="0">
                <a:cs typeface="Courier New" panose="02070309020205020404" pitchFamily="49" charset="0"/>
              </a:rPr>
              <a:t> folder.</a:t>
            </a:r>
            <a:endParaRPr lang="es-ES" sz="2000" dirty="0"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Load the data </a:t>
            </a:r>
            <a:r>
              <a:rPr lang="en-US" sz="2000" dirty="0"/>
              <a:t>from the </a:t>
            </a:r>
            <a:r>
              <a:rPr lang="en-US" sz="2000" dirty="0" smtClean="0"/>
              <a:t>CSV </a:t>
            </a:r>
            <a:r>
              <a:rPr lang="en-US" sz="2000" dirty="0"/>
              <a:t>file “simplefile.csv</a:t>
            </a:r>
            <a:r>
              <a:rPr lang="en-US" sz="2000" dirty="0" smtClean="0"/>
              <a:t>”:</a:t>
            </a:r>
            <a:endParaRPr lang="es-ES" sz="2000" dirty="0"/>
          </a:p>
          <a:p>
            <a:endParaRPr lang="en-US" sz="2000" b="1" dirty="0" smtClean="0"/>
          </a:p>
          <a:p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pandas as </a:t>
            </a:r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s-E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pathtocsvfile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/simplefile.csv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Pandas will convert all the data into a </a:t>
            </a:r>
            <a:r>
              <a:rPr lang="en-US" sz="2000" dirty="0" err="1" smtClean="0"/>
              <a:t>DataFrame</a:t>
            </a:r>
            <a:r>
              <a:rPr lang="en-US" sz="2000" dirty="0"/>
              <a:t>, with column headers based on the header row and row numbers. </a:t>
            </a: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</a:t>
            </a:r>
            <a:r>
              <a:rPr lang="en-US" sz="2000" dirty="0" smtClean="0"/>
              <a:t>see the first 5 rows using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head()</a:t>
            </a:r>
            <a:r>
              <a:rPr lang="en-US" sz="2000" dirty="0" smtClean="0"/>
              <a:t>:</a:t>
            </a:r>
          </a:p>
          <a:p>
            <a:endParaRPr lang="es-ES" sz="2000" dirty="0"/>
          </a:p>
          <a:p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f.head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2005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cs typeface="Courier New" panose="02070309020205020404" pitchFamily="49" charset="0"/>
              </a:rPr>
              <a:t>To </a:t>
            </a:r>
            <a:r>
              <a:rPr lang="es-ES" sz="2000" dirty="0" err="1" smtClean="0">
                <a:cs typeface="Courier New" panose="02070309020205020404" pitchFamily="49" charset="0"/>
              </a:rPr>
              <a:t>change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column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names</a:t>
            </a:r>
            <a:r>
              <a:rPr lang="es-ES" sz="2000" dirty="0" smtClean="0">
                <a:cs typeface="Courier New" panose="02070309020205020404" pitchFamily="49" charset="0"/>
              </a:rPr>
              <a:t>, use:</a:t>
            </a:r>
          </a:p>
          <a:p>
            <a:endParaRPr lang="en-US" sz="2000" b="1" dirty="0" smtClean="0"/>
          </a:p>
          <a:p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pandas as </a:t>
            </a:r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s-E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pathtocsvfile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/simplefile.csv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				</a:t>
            </a:r>
            <a:r>
              <a:rPr lang="en-US" sz="1700" b="1" dirty="0" smtClean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en-US" sz="1700" b="1" dirty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en-US" sz="1700" b="1" dirty="0" err="1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Name","Age","Country</a:t>
            </a:r>
            <a:r>
              <a:rPr lang="en-US" sz="1700" b="1" dirty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Pandas will convert all the data into a </a:t>
            </a:r>
            <a:r>
              <a:rPr lang="en-US" sz="2000" dirty="0" err="1" smtClean="0"/>
              <a:t>DataFrame</a:t>
            </a:r>
            <a:r>
              <a:rPr lang="en-US" sz="2000" dirty="0"/>
              <a:t>, with column headers based on the header row and row numbers. </a:t>
            </a: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reference a column by the column name like this</a:t>
            </a:r>
            <a:r>
              <a:rPr lang="en-US" sz="2000" dirty="0" smtClean="0"/>
              <a:t>:</a:t>
            </a:r>
          </a:p>
          <a:p>
            <a:endParaRPr lang="es-ES" sz="2000" dirty="0"/>
          </a:p>
          <a:p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Name"]</a:t>
            </a:r>
          </a:p>
          <a:p>
            <a:endParaRPr lang="en-US" sz="1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cs typeface="Courier New" panose="02070309020205020404" pitchFamily="49" charset="0"/>
              </a:rPr>
              <a:t>To get the dimensions of the </a:t>
            </a:r>
            <a:r>
              <a:rPr lang="en-US" sz="2000" dirty="0" err="1" smtClean="0">
                <a:cs typeface="Courier New" panose="02070309020205020404" pitchFamily="49" charset="0"/>
              </a:rPr>
              <a:t>DataFrame</a:t>
            </a:r>
            <a:r>
              <a:rPr lang="en-US" sz="2000" dirty="0" smtClean="0">
                <a:cs typeface="Courier New" panose="02070309020205020404" pitchFamily="49" charset="0"/>
              </a:rPr>
              <a:t>, use this command:</a:t>
            </a:r>
            <a:endParaRPr lang="en-US" sz="2000" dirty="0">
              <a:cs typeface="Courier New" panose="02070309020205020404" pitchFamily="49" charset="0"/>
            </a:endParaRPr>
          </a:p>
          <a:p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df.shape</a:t>
            </a:r>
            <a:endParaRPr lang="en-US" sz="1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65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cs typeface="Courier New" panose="02070309020205020404" pitchFamily="49" charset="0"/>
              </a:rPr>
              <a:t>As </a:t>
            </a:r>
            <a:r>
              <a:rPr lang="es-ES" sz="2000" dirty="0" err="1" smtClean="0">
                <a:cs typeface="Courier New" panose="02070309020205020404" pitchFamily="49" charset="0"/>
              </a:rPr>
              <a:t>you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may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see</a:t>
            </a:r>
            <a:r>
              <a:rPr lang="es-ES" sz="2000" dirty="0" smtClean="0">
                <a:cs typeface="Courier New" panose="02070309020205020404" pitchFamily="49" charset="0"/>
              </a:rPr>
              <a:t>, </a:t>
            </a:r>
            <a:r>
              <a:rPr lang="es-ES" sz="2000" dirty="0" err="1" smtClean="0">
                <a:cs typeface="Courier New" panose="02070309020205020404" pitchFamily="49" charset="0"/>
              </a:rPr>
              <a:t>the</a:t>
            </a:r>
            <a:r>
              <a:rPr lang="es-ES" sz="2000" dirty="0" smtClean="0">
                <a:cs typeface="Courier New" panose="02070309020205020404" pitchFamily="49" charset="0"/>
              </a:rPr>
              <a:t> original </a:t>
            </a:r>
            <a:r>
              <a:rPr lang="es-ES" sz="2000" dirty="0" err="1" smtClean="0">
                <a:cs typeface="Courier New" panose="02070309020205020404" pitchFamily="49" charset="0"/>
              </a:rPr>
              <a:t>header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row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was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not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deleted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from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the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DataFrame</a:t>
            </a:r>
            <a:r>
              <a:rPr lang="es-ES" sz="2000" dirty="0" smtClean="0">
                <a:cs typeface="Courier New" panose="02070309020205020404" pitchFamily="49" charset="0"/>
              </a:rPr>
              <a:t>. To </a:t>
            </a:r>
            <a:r>
              <a:rPr lang="es-ES" sz="2000" dirty="0" err="1" smtClean="0">
                <a:cs typeface="Courier New" panose="02070309020205020404" pitchFamily="49" charset="0"/>
              </a:rPr>
              <a:t>skip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it</a:t>
            </a:r>
            <a:r>
              <a:rPr lang="es-ES" sz="2000" dirty="0" smtClean="0">
                <a:cs typeface="Courier New" panose="02070309020205020404" pitchFamily="49" charset="0"/>
              </a:rPr>
              <a:t>, </a:t>
            </a:r>
            <a:r>
              <a:rPr lang="es-ES" sz="2000" dirty="0" err="1" smtClean="0">
                <a:cs typeface="Courier New" panose="02070309020205020404" pitchFamily="49" charset="0"/>
              </a:rPr>
              <a:t>you</a:t>
            </a:r>
            <a:r>
              <a:rPr lang="es-ES" sz="2000" dirty="0" smtClean="0">
                <a:cs typeface="Courier New" panose="02070309020205020404" pitchFamily="49" charset="0"/>
              </a:rPr>
              <a:t> can use:</a:t>
            </a:r>
          </a:p>
          <a:p>
            <a:endParaRPr lang="en-US" sz="2000" b="1" dirty="0" smtClean="0"/>
          </a:p>
          <a:p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pandas as </a:t>
            </a:r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es-E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pathtocsvfile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/simplefile.csv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					names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=["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Name","Age","Country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"],</a:t>
            </a:r>
          </a:p>
          <a:p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700" b="1" dirty="0" err="1" smtClean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skiprows</a:t>
            </a:r>
            <a:r>
              <a:rPr lang="en-US" sz="1700" b="1" dirty="0" smtClean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Check the content of your new </a:t>
            </a:r>
            <a:r>
              <a:rPr lang="en-US" sz="2000" dirty="0" err="1" smtClean="0"/>
              <a:t>DataFrame</a:t>
            </a:r>
            <a:r>
              <a:rPr lang="en-US" sz="2000" dirty="0" smtClean="0"/>
              <a:t>:</a:t>
            </a:r>
          </a:p>
          <a:p>
            <a:endParaRPr lang="es-ES" sz="2000" dirty="0"/>
          </a:p>
          <a:p>
            <a:r>
              <a:rPr lang="en-US" sz="1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df.head</a:t>
            </a:r>
            <a:r>
              <a:rPr lang="en-US" sz="1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77" y="5120596"/>
            <a:ext cx="7512446" cy="154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>
                <a:cs typeface="Courier New" panose="02070309020205020404" pitchFamily="49" charset="0"/>
              </a:rPr>
              <a:t>Get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unique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values</a:t>
            </a:r>
            <a:r>
              <a:rPr lang="es-ES" sz="2000" dirty="0" smtClean="0">
                <a:cs typeface="Courier New" panose="02070309020205020404" pitchFamily="49" charset="0"/>
              </a:rPr>
              <a:t> of </a:t>
            </a:r>
            <a:r>
              <a:rPr lang="es-ES" sz="2000" dirty="0" err="1" smtClean="0">
                <a:cs typeface="Courier New" panose="02070309020205020404" pitchFamily="49" charset="0"/>
              </a:rPr>
              <a:t>the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column</a:t>
            </a:r>
            <a:r>
              <a:rPr lang="es-ES" sz="2000" dirty="0">
                <a:cs typeface="Courier New" panose="02070309020205020404" pitchFamily="49" charset="0"/>
              </a:rPr>
              <a:t> “Country</a:t>
            </a:r>
            <a:r>
              <a:rPr lang="es-ES" sz="2000" dirty="0" smtClean="0">
                <a:cs typeface="Courier New" panose="02070309020205020404" pitchFamily="49" charset="0"/>
              </a:rPr>
              <a:t>” in </a:t>
            </a:r>
            <a:r>
              <a:rPr lang="es-ES" sz="2000" dirty="0" err="1" smtClean="0">
                <a:cs typeface="Courier New" panose="02070309020205020404" pitchFamily="49" charset="0"/>
              </a:rPr>
              <a:t>order</a:t>
            </a:r>
            <a:r>
              <a:rPr lang="es-ES" sz="2000" dirty="0" smtClean="0">
                <a:cs typeface="Courier New" panose="02070309020205020404" pitchFamily="49" charset="0"/>
              </a:rPr>
              <a:t> to </a:t>
            </a:r>
            <a:r>
              <a:rPr lang="es-ES" sz="2000" dirty="0" err="1" smtClean="0">
                <a:cs typeface="Courier New" panose="02070309020205020404" pitchFamily="49" charset="0"/>
              </a:rPr>
              <a:t>see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all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possible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origins</a:t>
            </a:r>
            <a:r>
              <a:rPr lang="es-ES" sz="2000" dirty="0" smtClean="0">
                <a:cs typeface="Courier New" panose="02070309020205020404" pitchFamily="49" charset="0"/>
              </a:rPr>
              <a:t> of </a:t>
            </a:r>
            <a:r>
              <a:rPr lang="es-ES" sz="2000" dirty="0" err="1" smtClean="0">
                <a:cs typeface="Courier New" panose="02070309020205020404" pitchFamily="49" charset="0"/>
              </a:rPr>
              <a:t>persons</a:t>
            </a:r>
            <a:r>
              <a:rPr lang="es-ES" sz="2000" dirty="0" smtClean="0">
                <a:cs typeface="Courier New" panose="02070309020205020404" pitchFamily="49" charset="0"/>
              </a:rPr>
              <a:t> in </a:t>
            </a:r>
            <a:r>
              <a:rPr lang="es-ES" sz="2000" dirty="0" err="1" smtClean="0">
                <a:cs typeface="Courier New" panose="02070309020205020404" pitchFamily="49" charset="0"/>
              </a:rPr>
              <a:t>our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DataFrame</a:t>
            </a:r>
            <a:r>
              <a:rPr lang="en-US" sz="2000" dirty="0" smtClean="0"/>
              <a:t>:</a:t>
            </a:r>
            <a:endParaRPr lang="es-ES" sz="2000" dirty="0"/>
          </a:p>
          <a:p>
            <a:endParaRPr lang="en-US" sz="2000" b="1" dirty="0" smtClean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Country"].unique()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Find the minimum value of the </a:t>
            </a:r>
            <a:r>
              <a:rPr lang="en-US" sz="2000" dirty="0"/>
              <a:t>column </a:t>
            </a:r>
            <a:r>
              <a:rPr lang="en-US" sz="2000" dirty="0" smtClean="0"/>
              <a:t>“Age”:</a:t>
            </a:r>
          </a:p>
          <a:p>
            <a:endParaRPr lang="es-ES" sz="2000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Age"].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How can we output the name of the person who has the minimum age?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Name","Age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"]].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7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>
                <a:cs typeface="Courier New" panose="02070309020205020404" pitchFamily="49" charset="0"/>
              </a:rPr>
              <a:t>Get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unique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values</a:t>
            </a:r>
            <a:r>
              <a:rPr lang="es-ES" sz="2000" dirty="0" smtClean="0">
                <a:cs typeface="Courier New" panose="02070309020205020404" pitchFamily="49" charset="0"/>
              </a:rPr>
              <a:t> of </a:t>
            </a:r>
            <a:r>
              <a:rPr lang="es-ES" sz="2000" dirty="0" err="1" smtClean="0">
                <a:cs typeface="Courier New" panose="02070309020205020404" pitchFamily="49" charset="0"/>
              </a:rPr>
              <a:t>the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column</a:t>
            </a:r>
            <a:r>
              <a:rPr lang="es-ES" sz="2000" dirty="0">
                <a:cs typeface="Courier New" panose="02070309020205020404" pitchFamily="49" charset="0"/>
              </a:rPr>
              <a:t> “Country</a:t>
            </a:r>
            <a:r>
              <a:rPr lang="es-ES" sz="2000" dirty="0" smtClean="0">
                <a:cs typeface="Courier New" panose="02070309020205020404" pitchFamily="49" charset="0"/>
              </a:rPr>
              <a:t>” in </a:t>
            </a:r>
            <a:r>
              <a:rPr lang="es-ES" sz="2000" dirty="0" err="1" smtClean="0">
                <a:cs typeface="Courier New" panose="02070309020205020404" pitchFamily="49" charset="0"/>
              </a:rPr>
              <a:t>order</a:t>
            </a:r>
            <a:r>
              <a:rPr lang="es-ES" sz="2000" dirty="0" smtClean="0">
                <a:cs typeface="Courier New" panose="02070309020205020404" pitchFamily="49" charset="0"/>
              </a:rPr>
              <a:t> to </a:t>
            </a:r>
            <a:r>
              <a:rPr lang="es-ES" sz="2000" dirty="0" err="1" smtClean="0">
                <a:cs typeface="Courier New" panose="02070309020205020404" pitchFamily="49" charset="0"/>
              </a:rPr>
              <a:t>see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all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possible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origins</a:t>
            </a:r>
            <a:r>
              <a:rPr lang="es-ES" sz="2000" dirty="0" smtClean="0">
                <a:cs typeface="Courier New" panose="02070309020205020404" pitchFamily="49" charset="0"/>
              </a:rPr>
              <a:t> of </a:t>
            </a:r>
            <a:r>
              <a:rPr lang="es-ES" sz="2000" dirty="0" err="1" smtClean="0">
                <a:cs typeface="Courier New" panose="02070309020205020404" pitchFamily="49" charset="0"/>
              </a:rPr>
              <a:t>persons</a:t>
            </a:r>
            <a:r>
              <a:rPr lang="es-ES" sz="2000" dirty="0" smtClean="0">
                <a:cs typeface="Courier New" panose="02070309020205020404" pitchFamily="49" charset="0"/>
              </a:rPr>
              <a:t> in </a:t>
            </a:r>
            <a:r>
              <a:rPr lang="es-ES" sz="2000" dirty="0" err="1" smtClean="0">
                <a:cs typeface="Courier New" panose="02070309020205020404" pitchFamily="49" charset="0"/>
              </a:rPr>
              <a:t>our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DataFrame</a:t>
            </a:r>
            <a:r>
              <a:rPr lang="en-US" sz="2000" dirty="0" smtClean="0"/>
              <a:t>:</a:t>
            </a:r>
            <a:endParaRPr lang="es-ES" sz="2000" dirty="0"/>
          </a:p>
          <a:p>
            <a:endParaRPr lang="en-US" sz="500" b="1" dirty="0" smtClean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Country"].unique()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Find the minimum value of the </a:t>
            </a:r>
            <a:r>
              <a:rPr lang="en-US" sz="2000" dirty="0"/>
              <a:t>column </a:t>
            </a:r>
            <a:r>
              <a:rPr lang="en-US" sz="2000" dirty="0" smtClean="0"/>
              <a:t>“Age”:</a:t>
            </a:r>
          </a:p>
          <a:p>
            <a:endParaRPr lang="es-ES" sz="500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Age"].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How can we output the name of the person who has the minimum age?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500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Name","Age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"]].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Find the average 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Age"].mean()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9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72"/>
          <p:cNvGrpSpPr/>
          <p:nvPr/>
        </p:nvGrpSpPr>
        <p:grpSpPr>
          <a:xfrm>
            <a:off x="2166340" y="2720980"/>
            <a:ext cx="2807050" cy="2809649"/>
            <a:chOff x="3495675" y="1028700"/>
            <a:chExt cx="4981575" cy="4981575"/>
          </a:xfrm>
        </p:grpSpPr>
        <p:sp>
          <p:nvSpPr>
            <p:cNvPr id="9" name="Oval 273"/>
            <p:cNvSpPr/>
            <p:nvPr/>
          </p:nvSpPr>
          <p:spPr>
            <a:xfrm>
              <a:off x="3495675" y="1028700"/>
              <a:ext cx="4981575" cy="4981575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274"/>
            <p:cNvSpPr/>
            <p:nvPr/>
          </p:nvSpPr>
          <p:spPr>
            <a:xfrm>
              <a:off x="4032407" y="1565432"/>
              <a:ext cx="3908108" cy="3908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275"/>
            <p:cNvSpPr/>
            <p:nvPr/>
          </p:nvSpPr>
          <p:spPr>
            <a:xfrm>
              <a:off x="4519610" y="2052635"/>
              <a:ext cx="2933700" cy="2933700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276"/>
            <p:cNvSpPr/>
            <p:nvPr/>
          </p:nvSpPr>
          <p:spPr>
            <a:xfrm>
              <a:off x="5171858" y="2714406"/>
              <a:ext cx="1610161" cy="16101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277"/>
            <p:cNvSpPr/>
            <p:nvPr/>
          </p:nvSpPr>
          <p:spPr>
            <a:xfrm>
              <a:off x="5462815" y="3005363"/>
              <a:ext cx="1028244" cy="1028244"/>
            </a:xfrm>
            <a:prstGeom prst="ellipse">
              <a:avLst/>
            </a:prstGeom>
            <a:solidFill>
              <a:srgbClr val="00B4F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Block Arc 278"/>
          <p:cNvSpPr/>
          <p:nvPr/>
        </p:nvSpPr>
        <p:spPr>
          <a:xfrm rot="18900000">
            <a:off x="1705076" y="2264662"/>
            <a:ext cx="3718839" cy="3722283"/>
          </a:xfrm>
          <a:prstGeom prst="blockArc">
            <a:avLst>
              <a:gd name="adj1" fmla="val 4928282"/>
              <a:gd name="adj2" fmla="val 21359236"/>
              <a:gd name="adj3" fmla="val 340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279"/>
          <p:cNvGrpSpPr/>
          <p:nvPr/>
        </p:nvGrpSpPr>
        <p:grpSpPr>
          <a:xfrm>
            <a:off x="3595078" y="3079760"/>
            <a:ext cx="2151734" cy="1046044"/>
            <a:chOff x="12124791" y="3770786"/>
            <a:chExt cx="3478984" cy="1689710"/>
          </a:xfrm>
        </p:grpSpPr>
        <p:sp>
          <p:nvSpPr>
            <p:cNvPr id="16" name="Freeform 18"/>
            <p:cNvSpPr>
              <a:spLocks noChangeArrowheads="1"/>
            </p:cNvSpPr>
            <p:nvPr/>
          </p:nvSpPr>
          <p:spPr bwMode="auto">
            <a:xfrm>
              <a:off x="12124793" y="4118666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633 w 3023"/>
                <a:gd name="T1" fmla="*/ 407523 h 1430"/>
                <a:gd name="T2" fmla="*/ 1067050 w 3023"/>
                <a:gd name="T3" fmla="*/ 0 h 1430"/>
                <a:gd name="T4" fmla="*/ 1088665 w 3023"/>
                <a:gd name="T5" fmla="*/ 52154 h 1430"/>
                <a:gd name="T6" fmla="*/ 0 w 3023"/>
                <a:gd name="T7" fmla="*/ 513990 h 1430"/>
                <a:gd name="T8" fmla="*/ 106633 w 3023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3" h="1430">
                  <a:moveTo>
                    <a:pt x="296" y="1133"/>
                  </a:moveTo>
                  <a:lnTo>
                    <a:pt x="2962" y="0"/>
                  </a:lnTo>
                  <a:lnTo>
                    <a:pt x="3022" y="145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rgbClr val="515D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 noChangeArrowheads="1"/>
            </p:cNvSpPr>
            <p:nvPr/>
          </p:nvSpPr>
          <p:spPr bwMode="auto">
            <a:xfrm>
              <a:off x="12124791" y="4255333"/>
              <a:ext cx="2899153" cy="1205163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4 0 0"/>
                <a:gd name="G4" fmla="+- 1 0 0"/>
                <a:gd name="T0" fmla="*/ 150879 w 3086"/>
                <a:gd name="T1" fmla="*/ 459087 h 1285"/>
                <a:gd name="T2" fmla="*/ 1110890 w 3086"/>
                <a:gd name="T3" fmla="*/ 51769 h 1285"/>
                <a:gd name="T4" fmla="*/ 1088204 w 3086"/>
                <a:gd name="T5" fmla="*/ 0 h 1285"/>
                <a:gd name="T6" fmla="*/ 0 w 3086"/>
                <a:gd name="T7" fmla="*/ 461603 h 1285"/>
                <a:gd name="T8" fmla="*/ 150879 w 3086"/>
                <a:gd name="T9" fmla="*/ 459087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6" h="1285">
                  <a:moveTo>
                    <a:pt x="419" y="1277"/>
                  </a:moveTo>
                  <a:lnTo>
                    <a:pt x="3085" y="144"/>
                  </a:lnTo>
                  <a:lnTo>
                    <a:pt x="3022" y="0"/>
                  </a:lnTo>
                  <a:lnTo>
                    <a:pt x="0" y="1284"/>
                  </a:lnTo>
                  <a:lnTo>
                    <a:pt x="419" y="1277"/>
                  </a:lnTo>
                </a:path>
              </a:pathLst>
            </a:custGeom>
            <a:solidFill>
              <a:srgbClr val="82828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8" name="Freeform 20"/>
            <p:cNvSpPr>
              <a:spLocks noChangeArrowheads="1"/>
            </p:cNvSpPr>
            <p:nvPr/>
          </p:nvSpPr>
          <p:spPr bwMode="auto">
            <a:xfrm>
              <a:off x="12157926" y="4097957"/>
              <a:ext cx="2841169" cy="134182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1429 0 0"/>
                <a:gd name="G4" fmla="+- 1 0 0"/>
                <a:gd name="T0" fmla="*/ 106527 w 3026"/>
                <a:gd name="T1" fmla="*/ 407523 h 1430"/>
                <a:gd name="T2" fmla="*/ 1066712 w 3026"/>
                <a:gd name="T3" fmla="*/ 0 h 1430"/>
                <a:gd name="T4" fmla="*/ 1088665 w 3026"/>
                <a:gd name="T5" fmla="*/ 51795 h 1430"/>
                <a:gd name="T6" fmla="*/ 0 w 3026"/>
                <a:gd name="T7" fmla="*/ 513990 h 1430"/>
                <a:gd name="T8" fmla="*/ 106527 w 3026"/>
                <a:gd name="T9" fmla="*/ 407523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6" h="1430">
                  <a:moveTo>
                    <a:pt x="296" y="1133"/>
                  </a:moveTo>
                  <a:lnTo>
                    <a:pt x="2964" y="0"/>
                  </a:lnTo>
                  <a:lnTo>
                    <a:pt x="3025" y="144"/>
                  </a:lnTo>
                  <a:lnTo>
                    <a:pt x="0" y="1429"/>
                  </a:lnTo>
                  <a:lnTo>
                    <a:pt x="296" y="1133"/>
                  </a:ln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19" name="Freeform 21"/>
            <p:cNvSpPr>
              <a:spLocks noChangeArrowheads="1"/>
            </p:cNvSpPr>
            <p:nvPr/>
          </p:nvSpPr>
          <p:spPr bwMode="auto">
            <a:xfrm>
              <a:off x="12157924" y="4234626"/>
              <a:ext cx="2899153" cy="1209302"/>
            </a:xfrm>
            <a:custGeom>
              <a:avLst/>
              <a:gdLst>
                <a:gd name="G0" fmla="+- 1 0 0"/>
                <a:gd name="G1" fmla="*/ 1 0 0"/>
                <a:gd name="G2" fmla="+- 1 0 0"/>
                <a:gd name="G3" fmla="+- 1285 0 0"/>
                <a:gd name="G4" fmla="+- 1 0 0"/>
                <a:gd name="T0" fmla="*/ 151093 w 3089"/>
                <a:gd name="T1" fmla="*/ 460666 h 1286"/>
                <a:gd name="T2" fmla="*/ 1110890 w 3089"/>
                <a:gd name="T3" fmla="*/ 52267 h 1286"/>
                <a:gd name="T4" fmla="*/ 1088226 w 3089"/>
                <a:gd name="T5" fmla="*/ 0 h 1286"/>
                <a:gd name="T6" fmla="*/ 0 w 3089"/>
                <a:gd name="T7" fmla="*/ 463190 h 1286"/>
                <a:gd name="T8" fmla="*/ 151093 w 3089"/>
                <a:gd name="T9" fmla="*/ 46066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9" h="1286">
                  <a:moveTo>
                    <a:pt x="420" y="1278"/>
                  </a:moveTo>
                  <a:lnTo>
                    <a:pt x="3088" y="145"/>
                  </a:lnTo>
                  <a:lnTo>
                    <a:pt x="3025" y="0"/>
                  </a:lnTo>
                  <a:lnTo>
                    <a:pt x="0" y="1285"/>
                  </a:lnTo>
                  <a:lnTo>
                    <a:pt x="420" y="127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/>
            </a:bodyPr>
            <a:lstStyle/>
            <a:p>
              <a:endParaRPr lang="en-US"/>
            </a:p>
          </p:txBody>
        </p:sp>
        <p:sp>
          <p:nvSpPr>
            <p:cNvPr id="20" name="Freeform 22"/>
            <p:cNvSpPr>
              <a:spLocks noChangeArrowheads="1"/>
            </p:cNvSpPr>
            <p:nvPr/>
          </p:nvSpPr>
          <p:spPr bwMode="auto">
            <a:xfrm>
              <a:off x="14560081" y="3770786"/>
              <a:ext cx="820046" cy="604652"/>
            </a:xfrm>
            <a:custGeom>
              <a:avLst/>
              <a:gdLst>
                <a:gd name="G0" fmla="+- 643 0 0"/>
                <a:gd name="G1" fmla="+- 643 0 0"/>
                <a:gd name="G2" fmla="+- 643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643 0 0"/>
                <a:gd name="T0" fmla="*/ 0 w 875"/>
                <a:gd name="T1" fmla="*/ 231415 h 644"/>
                <a:gd name="T2" fmla="*/ 0 w 875"/>
                <a:gd name="T3" fmla="*/ 231415 h 644"/>
                <a:gd name="T4" fmla="*/ 116390 w 875"/>
                <a:gd name="T5" fmla="*/ 84936 h 644"/>
                <a:gd name="T6" fmla="*/ 313966 w 875"/>
                <a:gd name="T7" fmla="*/ 0 h 644"/>
                <a:gd name="T8" fmla="*/ 221644 w 875"/>
                <a:gd name="T9" fmla="*/ 137841 h 644"/>
                <a:gd name="T10" fmla="*/ 0 w 875"/>
                <a:gd name="T11" fmla="*/ 231415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5" h="644">
                  <a:moveTo>
                    <a:pt x="0" y="643"/>
                  </a:moveTo>
                  <a:lnTo>
                    <a:pt x="0" y="643"/>
                  </a:lnTo>
                  <a:cubicBezTo>
                    <a:pt x="0" y="643"/>
                    <a:pt x="58" y="347"/>
                    <a:pt x="324" y="236"/>
                  </a:cubicBezTo>
                  <a:cubicBezTo>
                    <a:pt x="589" y="122"/>
                    <a:pt x="874" y="0"/>
                    <a:pt x="874" y="0"/>
                  </a:cubicBezTo>
                  <a:cubicBezTo>
                    <a:pt x="617" y="383"/>
                    <a:pt x="617" y="383"/>
                    <a:pt x="617" y="383"/>
                  </a:cubicBezTo>
                  <a:lnTo>
                    <a:pt x="0" y="643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55000" lnSpcReduction="20000"/>
            </a:bodyPr>
            <a:lstStyle/>
            <a:p>
              <a:endParaRPr lang="en-US"/>
            </a:p>
          </p:txBody>
        </p:sp>
        <p:sp>
          <p:nvSpPr>
            <p:cNvPr id="21" name="Freeform 23"/>
            <p:cNvSpPr>
              <a:spLocks noChangeArrowheads="1"/>
            </p:cNvSpPr>
            <p:nvPr/>
          </p:nvSpPr>
          <p:spPr bwMode="auto">
            <a:xfrm>
              <a:off x="14597357" y="4218063"/>
              <a:ext cx="1006418" cy="401719"/>
            </a:xfrm>
            <a:custGeom>
              <a:avLst/>
              <a:gdLst>
                <a:gd name="G0" fmla="+- 263 0 0"/>
                <a:gd name="G1" fmla="+- 263 0 0"/>
                <a:gd name="G2" fmla="+- 263 0 0"/>
                <a:gd name="G3" fmla="+- 1 0 0"/>
                <a:gd name="G4" fmla="*/ 1 35987 45568"/>
                <a:gd name="G5" fmla="*/ 1 35987 55552"/>
                <a:gd name="G6" fmla="*/ G5 1 180"/>
                <a:gd name="G7" fmla="*/ G4 1 G6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263 0 0"/>
                <a:gd name="T0" fmla="*/ 0 w 1071"/>
                <a:gd name="T1" fmla="*/ 94844 h 427"/>
                <a:gd name="T2" fmla="*/ 0 w 1071"/>
                <a:gd name="T3" fmla="*/ 94844 h 427"/>
                <a:gd name="T4" fmla="*/ 187298 w 1071"/>
                <a:gd name="T5" fmla="*/ 113236 h 427"/>
                <a:gd name="T6" fmla="*/ 385402 w 1071"/>
                <a:gd name="T7" fmla="*/ 28489 h 427"/>
                <a:gd name="T8" fmla="*/ 223317 w 1071"/>
                <a:gd name="T9" fmla="*/ 0 h 427"/>
                <a:gd name="T10" fmla="*/ 0 w 1071"/>
                <a:gd name="T11" fmla="*/ 94844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1" h="427">
                  <a:moveTo>
                    <a:pt x="0" y="263"/>
                  </a:moveTo>
                  <a:lnTo>
                    <a:pt x="0" y="263"/>
                  </a:lnTo>
                  <a:cubicBezTo>
                    <a:pt x="0" y="263"/>
                    <a:pt x="254" y="426"/>
                    <a:pt x="520" y="314"/>
                  </a:cubicBezTo>
                  <a:cubicBezTo>
                    <a:pt x="786" y="200"/>
                    <a:pt x="1070" y="79"/>
                    <a:pt x="1070" y="79"/>
                  </a:cubicBezTo>
                  <a:cubicBezTo>
                    <a:pt x="620" y="0"/>
                    <a:pt x="620" y="0"/>
                    <a:pt x="620" y="0"/>
                  </a:cubicBezTo>
                  <a:lnTo>
                    <a:pt x="0" y="26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243756" tIns="121878" rIns="243756" bIns="121878" anchor="ctr">
              <a:normAutofit fontScale="25000" lnSpcReduction="20000"/>
            </a:bodyPr>
            <a:lstStyle/>
            <a:p>
              <a:endParaRPr lang="en-US"/>
            </a:p>
          </p:txBody>
        </p:sp>
      </p:grpSp>
      <p:sp>
        <p:nvSpPr>
          <p:cNvPr id="22" name="Oval 286"/>
          <p:cNvSpPr/>
          <p:nvPr/>
        </p:nvSpPr>
        <p:spPr>
          <a:xfrm>
            <a:off x="3348871" y="2102709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00B4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3" name="Oval 287"/>
          <p:cNvSpPr/>
          <p:nvPr/>
        </p:nvSpPr>
        <p:spPr>
          <a:xfrm>
            <a:off x="2111297" y="260533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4" name="Oval 288"/>
          <p:cNvSpPr/>
          <p:nvPr/>
        </p:nvSpPr>
        <p:spPr>
          <a:xfrm>
            <a:off x="1551323" y="398412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5" name="Oval 289"/>
          <p:cNvSpPr/>
          <p:nvPr/>
        </p:nvSpPr>
        <p:spPr>
          <a:xfrm>
            <a:off x="2166341" y="5285601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6" name="Oval 290"/>
          <p:cNvSpPr/>
          <p:nvPr/>
        </p:nvSpPr>
        <p:spPr>
          <a:xfrm>
            <a:off x="3422947" y="5728463"/>
            <a:ext cx="431250" cy="4316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92500" lnSpcReduction="10000"/>
          </a:bodyPr>
          <a:lstStyle/>
          <a:p>
            <a:pPr algn="ctr"/>
            <a:endParaRPr lang="en-US"/>
          </a:p>
        </p:txBody>
      </p:sp>
      <p:sp>
        <p:nvSpPr>
          <p:cNvPr id="27" name="Oval 291"/>
          <p:cNvSpPr/>
          <p:nvPr/>
        </p:nvSpPr>
        <p:spPr>
          <a:xfrm>
            <a:off x="3386293" y="2142286"/>
            <a:ext cx="356405" cy="356735"/>
          </a:xfrm>
          <a:prstGeom prst="ellipse">
            <a:avLst/>
          </a:prstGeom>
          <a:solidFill>
            <a:schemeClr val="bg1"/>
          </a:solidFill>
          <a:ln>
            <a:solidFill>
              <a:srgbClr val="00B4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8" name="Oval 292"/>
          <p:cNvSpPr/>
          <p:nvPr/>
        </p:nvSpPr>
        <p:spPr>
          <a:xfrm>
            <a:off x="2148719" y="2647501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29" name="Oval 293"/>
          <p:cNvSpPr/>
          <p:nvPr/>
        </p:nvSpPr>
        <p:spPr>
          <a:xfrm>
            <a:off x="1588744" y="4021578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0" name="Oval 294"/>
          <p:cNvSpPr/>
          <p:nvPr/>
        </p:nvSpPr>
        <p:spPr>
          <a:xfrm>
            <a:off x="2203761" y="5323057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1" name="Oval 295"/>
          <p:cNvSpPr/>
          <p:nvPr/>
        </p:nvSpPr>
        <p:spPr>
          <a:xfrm>
            <a:off x="3460369" y="5765918"/>
            <a:ext cx="356405" cy="3567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98" tIns="34299" rIns="68598" bIns="34299" rtlCol="0" anchor="ctr">
            <a:normAutofit fontScale="85000" lnSpcReduction="20000"/>
          </a:bodyPr>
          <a:lstStyle/>
          <a:p>
            <a:pPr algn="ctr"/>
            <a:endParaRPr lang="en-US"/>
          </a:p>
        </p:txBody>
      </p:sp>
      <p:sp>
        <p:nvSpPr>
          <p:cNvPr id="32" name="TextBox 296"/>
          <p:cNvSpPr txBox="1"/>
          <p:nvPr/>
        </p:nvSpPr>
        <p:spPr>
          <a:xfrm>
            <a:off x="3605868" y="1611943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>
                <a:solidFill>
                  <a:srgbClr val="00B4F1"/>
                </a:solidFill>
              </a:rPr>
              <a:t>Python code writing </a:t>
            </a:r>
          </a:p>
        </p:txBody>
      </p:sp>
      <p:sp>
        <p:nvSpPr>
          <p:cNvPr id="34" name="TextBox 298"/>
          <p:cNvSpPr txBox="1"/>
          <p:nvPr/>
        </p:nvSpPr>
        <p:spPr>
          <a:xfrm>
            <a:off x="1047122" y="2126695"/>
            <a:ext cx="1495425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 types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00"/>
          <p:cNvSpPr txBox="1"/>
          <p:nvPr/>
        </p:nvSpPr>
        <p:spPr>
          <a:xfrm>
            <a:off x="225789" y="3325637"/>
            <a:ext cx="1495425" cy="74610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pPr algn="ctr"/>
            <a:r>
              <a:rPr 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Algorithmic thinking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02"/>
          <p:cNvSpPr txBox="1"/>
          <p:nvPr/>
        </p:nvSpPr>
        <p:spPr>
          <a:xfrm>
            <a:off x="474277" y="5347010"/>
            <a:ext cx="1610462" cy="392778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File formats</a:t>
            </a:r>
          </a:p>
        </p:txBody>
      </p:sp>
      <p:sp>
        <p:nvSpPr>
          <p:cNvPr id="40" name="TextBox 304"/>
          <p:cNvSpPr txBox="1"/>
          <p:nvPr/>
        </p:nvSpPr>
        <p:spPr>
          <a:xfrm>
            <a:off x="3674836" y="5970116"/>
            <a:ext cx="2490054" cy="596839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handling with 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Pandas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306"/>
          <p:cNvSpPr txBox="1"/>
          <p:nvPr/>
        </p:nvSpPr>
        <p:spPr>
          <a:xfrm>
            <a:off x="6016322" y="3034226"/>
            <a:ext cx="3127679" cy="531406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/>
          </a:bodyPr>
          <a:lstStyle/>
          <a:p>
            <a:r>
              <a:rPr 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Today’s objective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307"/>
          <p:cNvSpPr txBox="1"/>
          <p:nvPr/>
        </p:nvSpPr>
        <p:spPr>
          <a:xfrm>
            <a:off x="6038581" y="3775417"/>
            <a:ext cx="2778855" cy="1689402"/>
          </a:xfrm>
          <a:prstGeom prst="rect">
            <a:avLst/>
          </a:prstGeom>
          <a:noFill/>
        </p:spPr>
        <p:txBody>
          <a:bodyPr wrap="square" lIns="68598" tIns="34299" rIns="68598" bIns="34299" rtlCol="0">
            <a:normAutofit fontScale="850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400" dirty="0"/>
              <a:t>How to </a:t>
            </a:r>
            <a:r>
              <a:rPr lang="en-US" sz="2400" dirty="0"/>
              <a:t>perform a basic analysis of the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How to perform basic manipulations with the data</a:t>
            </a:r>
            <a:r>
              <a:rPr lang="en-GB" sz="2400" dirty="0" smtClean="0"/>
              <a:t>.</a:t>
            </a:r>
            <a:endParaRPr lang="es-ES" sz="2400" dirty="0"/>
          </a:p>
        </p:txBody>
      </p:sp>
      <p:pic>
        <p:nvPicPr>
          <p:cNvPr id="44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94" y="5849950"/>
            <a:ext cx="194109" cy="194289"/>
          </a:xfrm>
          <a:prstGeom prst="rect">
            <a:avLst/>
          </a:prstGeom>
        </p:spPr>
      </p:pic>
      <p:pic>
        <p:nvPicPr>
          <p:cNvPr id="49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08" y="5408845"/>
            <a:ext cx="194109" cy="194289"/>
          </a:xfrm>
          <a:prstGeom prst="rect">
            <a:avLst/>
          </a:prstGeom>
        </p:spPr>
      </p:pic>
      <p:pic>
        <p:nvPicPr>
          <p:cNvPr id="50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79" y="4108307"/>
            <a:ext cx="194109" cy="194289"/>
          </a:xfrm>
          <a:prstGeom prst="rect">
            <a:avLst/>
          </a:prstGeom>
        </p:spPr>
      </p:pic>
      <p:pic>
        <p:nvPicPr>
          <p:cNvPr id="51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77" y="2729713"/>
            <a:ext cx="194109" cy="194289"/>
          </a:xfrm>
          <a:prstGeom prst="rect">
            <a:avLst/>
          </a:prstGeom>
        </p:spPr>
      </p:pic>
      <p:pic>
        <p:nvPicPr>
          <p:cNvPr id="52" name="Picture 3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62" y="2226503"/>
            <a:ext cx="194109" cy="1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8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>
                <a:cs typeface="Courier New" panose="02070309020205020404" pitchFamily="49" charset="0"/>
              </a:rPr>
              <a:t>Check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how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many</a:t>
            </a:r>
            <a:r>
              <a:rPr lang="es-ES" sz="2000" dirty="0" smtClean="0">
                <a:cs typeface="Courier New" panose="02070309020205020404" pitchFamily="49" charset="0"/>
              </a:rPr>
              <a:t> “</a:t>
            </a:r>
            <a:r>
              <a:rPr lang="es-ES" sz="2000" dirty="0" err="1" smtClean="0">
                <a:cs typeface="Courier New" panose="02070309020205020404" pitchFamily="49" charset="0"/>
              </a:rPr>
              <a:t>NaN</a:t>
            </a:r>
            <a:r>
              <a:rPr lang="es-ES" sz="2000" dirty="0" smtClean="0">
                <a:cs typeface="Courier New" panose="02070309020205020404" pitchFamily="49" charset="0"/>
              </a:rPr>
              <a:t>” </a:t>
            </a:r>
            <a:r>
              <a:rPr lang="es-ES" sz="2000" dirty="0" err="1" smtClean="0">
                <a:cs typeface="Courier New" panose="02070309020205020404" pitchFamily="49" charset="0"/>
              </a:rPr>
              <a:t>values</a:t>
            </a:r>
            <a:r>
              <a:rPr lang="es-ES" sz="2000" dirty="0" smtClean="0">
                <a:cs typeface="Courier New" panose="02070309020205020404" pitchFamily="49" charset="0"/>
              </a:rPr>
              <a:t> are in </a:t>
            </a:r>
            <a:r>
              <a:rPr lang="es-ES" sz="2000" dirty="0" err="1" smtClean="0">
                <a:cs typeface="Courier New" panose="02070309020205020404" pitchFamily="49" charset="0"/>
              </a:rPr>
              <a:t>each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column</a:t>
            </a:r>
            <a:r>
              <a:rPr lang="es-ES" sz="2000" dirty="0" smtClean="0">
                <a:cs typeface="Courier New" panose="02070309020205020404" pitchFamily="49" charset="0"/>
              </a:rPr>
              <a:t>:</a:t>
            </a:r>
          </a:p>
          <a:p>
            <a:endParaRPr lang="es-ES" sz="2000" dirty="0" smtClean="0">
              <a:cs typeface="Courier New" panose="02070309020205020404" pitchFamily="49" charset="0"/>
            </a:endParaRPr>
          </a:p>
          <a:p>
            <a:r>
              <a:rPr lang="es-E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df.isnull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().sum</a:t>
            </a:r>
            <a:r>
              <a:rPr lang="es-E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s-ES" sz="2000" dirty="0"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>
                <a:cs typeface="Courier New" panose="02070309020205020404" pitchFamily="49" charset="0"/>
              </a:rPr>
              <a:t>You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have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probably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noticed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that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some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rows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contain</a:t>
            </a:r>
            <a:r>
              <a:rPr lang="es-ES" sz="2000" dirty="0" smtClean="0">
                <a:cs typeface="Courier New" panose="02070309020205020404" pitchFamily="49" charset="0"/>
              </a:rPr>
              <a:t> “</a:t>
            </a:r>
            <a:r>
              <a:rPr lang="es-ES" sz="2000" dirty="0" err="1" smtClean="0">
                <a:cs typeface="Courier New" panose="02070309020205020404" pitchFamily="49" charset="0"/>
              </a:rPr>
              <a:t>NaN</a:t>
            </a:r>
            <a:r>
              <a:rPr lang="es-ES" sz="2000" dirty="0" smtClean="0">
                <a:cs typeface="Courier New" panose="02070309020205020404" pitchFamily="49" charset="0"/>
              </a:rPr>
              <a:t>” </a:t>
            </a:r>
            <a:r>
              <a:rPr lang="es-ES" sz="2000" dirty="0" err="1" smtClean="0">
                <a:cs typeface="Courier New" panose="02070309020205020404" pitchFamily="49" charset="0"/>
              </a:rPr>
              <a:t>values</a:t>
            </a:r>
            <a:r>
              <a:rPr lang="es-ES" sz="2000" dirty="0" smtClean="0">
                <a:cs typeface="Courier New" panose="02070309020205020404" pitchFamily="49" charset="0"/>
              </a:rPr>
              <a:t>. </a:t>
            </a:r>
            <a:r>
              <a:rPr lang="es-ES" sz="2000" dirty="0" err="1" smtClean="0">
                <a:cs typeface="Courier New" panose="02070309020205020404" pitchFamily="49" charset="0"/>
              </a:rPr>
              <a:t>It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means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that</a:t>
            </a:r>
            <a:r>
              <a:rPr lang="es-ES" sz="2000" dirty="0" smtClean="0">
                <a:cs typeface="Courier New" panose="02070309020205020404" pitchFamily="49" charset="0"/>
              </a:rPr>
              <a:t> no </a:t>
            </a:r>
            <a:r>
              <a:rPr lang="es-ES" sz="2000" dirty="0" err="1" smtClean="0">
                <a:cs typeface="Courier New" panose="02070309020205020404" pitchFamily="49" charset="0"/>
              </a:rPr>
              <a:t>value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is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defined</a:t>
            </a:r>
            <a:r>
              <a:rPr lang="es-ES" sz="2000" dirty="0" smtClean="0">
                <a:cs typeface="Courier New" panose="02070309020205020404" pitchFamily="49" charset="0"/>
              </a:rPr>
              <a:t>. </a:t>
            </a:r>
            <a:r>
              <a:rPr lang="es-ES" sz="2000" dirty="0" err="1" smtClean="0">
                <a:cs typeface="Courier New" panose="02070309020205020404" pitchFamily="49" charset="0"/>
              </a:rPr>
              <a:t>Often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such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values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should</a:t>
            </a:r>
            <a:r>
              <a:rPr lang="es-ES" sz="2000" dirty="0" smtClean="0">
                <a:cs typeface="Courier New" panose="02070309020205020404" pitchFamily="49" charset="0"/>
              </a:rPr>
              <a:t> be </a:t>
            </a:r>
            <a:r>
              <a:rPr lang="es-ES" sz="2000" dirty="0" err="1" smtClean="0">
                <a:cs typeface="Courier New" panose="02070309020205020404" pitchFamily="49" charset="0"/>
              </a:rPr>
              <a:t>substituted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by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other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meaningful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values</a:t>
            </a:r>
            <a:r>
              <a:rPr lang="es-ES" sz="2000" dirty="0" smtClean="0">
                <a:cs typeface="Courier New" panose="02070309020205020404" pitchFamily="49" charset="0"/>
              </a:rPr>
              <a:t>:</a:t>
            </a:r>
            <a:endParaRPr lang="es-ES" sz="2000" dirty="0"/>
          </a:p>
          <a:p>
            <a:endParaRPr lang="en-US" sz="2000" b="1" dirty="0" smtClean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["Age"]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["Age"].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(30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 other cases you may want to delete “</a:t>
            </a:r>
            <a:r>
              <a:rPr lang="en-US" sz="2000" dirty="0" err="1" smtClean="0"/>
              <a:t>NaN</a:t>
            </a:r>
            <a:r>
              <a:rPr lang="en-US" sz="2000" dirty="0" smtClean="0"/>
              <a:t>” values. It depends on a concrete context: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df.dropna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(subset = ['Age'])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>
                <a:cs typeface="Courier New" panose="02070309020205020404" pitchFamily="49" charset="0"/>
              </a:rPr>
              <a:t>Create</a:t>
            </a:r>
            <a:r>
              <a:rPr lang="es-ES" sz="2000" dirty="0" smtClean="0">
                <a:cs typeface="Courier New" panose="02070309020205020404" pitchFamily="49" charset="0"/>
              </a:rPr>
              <a:t> a new </a:t>
            </a:r>
            <a:r>
              <a:rPr lang="es-ES" sz="2000" dirty="0" err="1" smtClean="0">
                <a:cs typeface="Courier New" panose="02070309020205020404" pitchFamily="49" charset="0"/>
              </a:rPr>
              <a:t>column</a:t>
            </a:r>
            <a:r>
              <a:rPr lang="es-ES" sz="2000" dirty="0" smtClean="0">
                <a:cs typeface="Courier New" panose="02070309020205020404" pitchFamily="49" charset="0"/>
              </a:rPr>
              <a:t> “</a:t>
            </a:r>
            <a:r>
              <a:rPr lang="es-ES" sz="2000" dirty="0" err="1" smtClean="0">
                <a:cs typeface="Courier New" panose="02070309020205020404" pitchFamily="49" charset="0"/>
              </a:rPr>
              <a:t>Birthyear</a:t>
            </a:r>
            <a:r>
              <a:rPr lang="es-ES" sz="2000" dirty="0" smtClean="0">
                <a:cs typeface="Courier New" panose="02070309020205020404" pitchFamily="49" charset="0"/>
              </a:rPr>
              <a:t>” </a:t>
            </a:r>
            <a:r>
              <a:rPr lang="es-ES" sz="2000" dirty="0" err="1" smtClean="0">
                <a:cs typeface="Courier New" panose="02070309020205020404" pitchFamily="49" charset="0"/>
              </a:rPr>
              <a:t>applying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the</a:t>
            </a:r>
            <a:r>
              <a:rPr lang="es-ES" sz="2000" dirty="0" smtClean="0">
                <a:cs typeface="Courier New" panose="02070309020205020404" pitchFamily="49" charset="0"/>
              </a:rPr>
              <a:t> formula </a:t>
            </a:r>
          </a:p>
          <a:p>
            <a:r>
              <a:rPr lang="es-ES" sz="2000" dirty="0">
                <a:cs typeface="Courier New" panose="02070309020205020404" pitchFamily="49" charset="0"/>
              </a:rPr>
              <a:t> </a:t>
            </a:r>
            <a:r>
              <a:rPr lang="es-ES" sz="2000" dirty="0" smtClean="0">
                <a:cs typeface="Courier New" panose="02070309020205020404" pitchFamily="49" charset="0"/>
              </a:rPr>
              <a:t>     CURRENT_YEAR - AGE:</a:t>
            </a:r>
            <a:endParaRPr lang="es-ES" sz="2000" dirty="0"/>
          </a:p>
          <a:p>
            <a:endParaRPr lang="en-US" sz="2000" b="1" dirty="0" smtClean="0"/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year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datetime.datetime.now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().year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Birthyear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"]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en-US" sz="1600" b="1" dirty="0" err="1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row: year-row["Age"], </a:t>
            </a:r>
            <a:r>
              <a:rPr lang="en-US" sz="1600" b="1" dirty="0">
                <a:solidFill>
                  <a:srgbClr val="00B4F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s-E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More information about the function “apply”: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u="sng" dirty="0"/>
              <a:t>https://</a:t>
            </a:r>
            <a:r>
              <a:rPr lang="en-US" sz="2000" u="sng" dirty="0" smtClean="0"/>
              <a:t>pandas.pydata.org/pandas-docs/stable/generated/pandas.DataFrame.apply.html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3344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>
                <a:cs typeface="Courier New" panose="02070309020205020404" pitchFamily="49" charset="0"/>
              </a:rPr>
              <a:t>Check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the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distribution</a:t>
            </a:r>
            <a:r>
              <a:rPr lang="es-ES" sz="2000" dirty="0" smtClean="0">
                <a:cs typeface="Courier New" panose="02070309020205020404" pitchFamily="49" charset="0"/>
              </a:rPr>
              <a:t> of </a:t>
            </a:r>
            <a:r>
              <a:rPr lang="es-ES" sz="2000" dirty="0" err="1" smtClean="0">
                <a:cs typeface="Courier New" panose="02070309020205020404" pitchFamily="49" charset="0"/>
              </a:rPr>
              <a:t>possible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values</a:t>
            </a:r>
            <a:r>
              <a:rPr lang="es-ES" sz="2000" dirty="0" smtClean="0">
                <a:cs typeface="Courier New" panose="02070309020205020404" pitchFamily="49" charset="0"/>
              </a:rPr>
              <a:t> of </a:t>
            </a:r>
            <a:r>
              <a:rPr lang="es-ES" sz="2000" dirty="0" err="1" smtClean="0">
                <a:cs typeface="Courier New" panose="02070309020205020404" pitchFamily="49" charset="0"/>
              </a:rPr>
              <a:t>the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column</a:t>
            </a:r>
            <a:r>
              <a:rPr lang="es-ES" sz="2000" dirty="0" smtClean="0">
                <a:cs typeface="Courier New" panose="02070309020205020404" pitchFamily="49" charset="0"/>
              </a:rPr>
              <a:t> “</a:t>
            </a:r>
            <a:r>
              <a:rPr lang="es-ES" sz="2000" dirty="0" err="1" smtClean="0">
                <a:cs typeface="Courier New" panose="02070309020205020404" pitchFamily="49" charset="0"/>
              </a:rPr>
              <a:t>Birthyear</a:t>
            </a:r>
            <a:r>
              <a:rPr lang="es-ES" sz="2000" dirty="0" smtClean="0">
                <a:cs typeface="Courier New" panose="02070309020205020404" pitchFamily="49" charset="0"/>
              </a:rPr>
              <a:t>”:</a:t>
            </a:r>
            <a:endParaRPr lang="es-ES" sz="2000" dirty="0"/>
          </a:p>
          <a:p>
            <a:endParaRPr lang="en-US" sz="2000" b="1" dirty="0" smtClean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Birthyear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"].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038" y="3203907"/>
            <a:ext cx="6385680" cy="34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1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 smtClean="0">
                <a:cs typeface="Courier New" panose="02070309020205020404" pitchFamily="49" charset="0"/>
              </a:rPr>
              <a:t>Let’s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select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only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those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persons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who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live</a:t>
            </a:r>
            <a:r>
              <a:rPr lang="es-ES" sz="2000" dirty="0" smtClean="0">
                <a:cs typeface="Courier New" panose="02070309020205020404" pitchFamily="49" charset="0"/>
              </a:rPr>
              <a:t> in </a:t>
            </a:r>
            <a:r>
              <a:rPr lang="es-ES" sz="2000" dirty="0" err="1" smtClean="0">
                <a:cs typeface="Courier New" panose="02070309020205020404" pitchFamily="49" charset="0"/>
              </a:rPr>
              <a:t>Europe</a:t>
            </a:r>
            <a:r>
              <a:rPr lang="es-ES" sz="2000" dirty="0" smtClean="0">
                <a:cs typeface="Courier New" panose="02070309020205020404" pitchFamily="49" charset="0"/>
              </a:rPr>
              <a:t> (</a:t>
            </a:r>
            <a:r>
              <a:rPr lang="es-ES" sz="2000" dirty="0" err="1" smtClean="0">
                <a:cs typeface="Courier New" panose="02070309020205020404" pitchFamily="49" charset="0"/>
              </a:rPr>
              <a:t>Boolean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indexing</a:t>
            </a:r>
            <a:r>
              <a:rPr lang="es-ES" sz="2000" dirty="0" smtClean="0">
                <a:cs typeface="Courier New" panose="02070309020205020404" pitchFamily="49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cs typeface="Courier New" panose="02070309020205020404" pitchFamily="49" charset="0"/>
              </a:rPr>
              <a:t>Compare </a:t>
            </a:r>
            <a:r>
              <a:rPr lang="es-ES" sz="2000" dirty="0" err="1" smtClean="0">
                <a:cs typeface="Courier New" panose="02070309020205020404" pitchFamily="49" charset="0"/>
              </a:rPr>
              <a:t>these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two</a:t>
            </a:r>
            <a:r>
              <a:rPr lang="es-ES" sz="2000" dirty="0" smtClean="0">
                <a:cs typeface="Courier New" panose="02070309020205020404" pitchFamily="49" charset="0"/>
              </a:rPr>
              <a:t> </a:t>
            </a:r>
            <a:r>
              <a:rPr lang="es-ES" sz="2000" dirty="0" err="1" smtClean="0">
                <a:cs typeface="Courier New" panose="02070309020205020404" pitchFamily="49" charset="0"/>
              </a:rPr>
              <a:t>expressions</a:t>
            </a:r>
            <a:r>
              <a:rPr lang="es-ES" sz="2000" dirty="0" smtClean="0">
                <a:cs typeface="Courier New" panose="02070309020205020404" pitchFamily="49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[:,"Country"]=="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Europe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s-ES" sz="2000" dirty="0"/>
          </a:p>
          <a:p>
            <a:endParaRPr lang="en-US" sz="2000" b="1" dirty="0" smtClean="0"/>
          </a:p>
          <a:p>
            <a:r>
              <a:rPr lang="en-US" sz="2000" dirty="0" smtClean="0"/>
              <a:t>and</a:t>
            </a:r>
          </a:p>
          <a:p>
            <a:endParaRPr lang="en-US" sz="2000" b="1" dirty="0" smtClean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[:,"Country"]=="Europe"]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6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 with Pandas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918867"/>
            <a:ext cx="803588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Create a new script in </a:t>
            </a:r>
            <a:r>
              <a:rPr lang="en-US" sz="1900" dirty="0" err="1" smtClean="0"/>
              <a:t>Jupyter</a:t>
            </a:r>
            <a:r>
              <a:rPr lang="en-US" sz="1900" dirty="0" smtClean="0"/>
              <a:t> Notebook named “</a:t>
            </a:r>
            <a:r>
              <a:rPr lang="en-US" sz="1900" dirty="0" err="1" smtClean="0"/>
              <a:t>data_handling</a:t>
            </a:r>
            <a:r>
              <a:rPr lang="en-US" sz="1900" dirty="0" smtClean="0"/>
              <a:t>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Load the data </a:t>
            </a:r>
            <a:r>
              <a:rPr lang="en-US" sz="1900" dirty="0"/>
              <a:t>from the file </a:t>
            </a:r>
            <a:r>
              <a:rPr lang="en-US" sz="1900" dirty="0" smtClean="0"/>
              <a:t>“rural_population_data.csv” into pandas </a:t>
            </a:r>
            <a:r>
              <a:rPr lang="en-US" sz="1900" dirty="0" err="1" smtClean="0"/>
              <a:t>DataFrame</a:t>
            </a:r>
            <a:r>
              <a:rPr lang="en-US" sz="1900" dirty="0" smtClean="0"/>
              <a:t>.</a:t>
            </a:r>
            <a:endParaRPr lang="es-ES" sz="1900" dirty="0"/>
          </a:p>
          <a:p>
            <a:endParaRPr lang="en-US" sz="19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Do the following tasks with the data:</a:t>
            </a:r>
          </a:p>
          <a:p>
            <a:pPr marL="896938" indent="-457200">
              <a:buFont typeface="+mj-lt"/>
              <a:buAutoNum type="arabicPeriod"/>
            </a:pPr>
            <a:r>
              <a:rPr lang="en-US" sz="1900" dirty="0" smtClean="0"/>
              <a:t>Find all unique values of the column “Continent”</a:t>
            </a:r>
          </a:p>
          <a:p>
            <a:pPr marL="896938" indent="-457200">
              <a:buFont typeface="+mj-lt"/>
              <a:buAutoNum type="arabicPeriod"/>
            </a:pPr>
            <a:r>
              <a:rPr lang="en-US" sz="1900" dirty="0" smtClean="0"/>
              <a:t>Calculate a grow rate based on this formula:</a:t>
            </a:r>
            <a:endParaRPr lang="en-US" sz="1900" dirty="0"/>
          </a:p>
          <a:p>
            <a:pPr marL="439738"/>
            <a:r>
              <a:rPr lang="en-US" sz="1900" dirty="0" err="1" smtClean="0"/>
              <a:t>Growrate</a:t>
            </a:r>
            <a:r>
              <a:rPr lang="en-US" sz="1900" dirty="0" smtClean="0"/>
              <a:t> = (Population2100 </a:t>
            </a:r>
            <a:r>
              <a:rPr lang="en-US" sz="1900" dirty="0"/>
              <a:t>-</a:t>
            </a:r>
            <a:r>
              <a:rPr lang="en-US" sz="1900" dirty="0" smtClean="0"/>
              <a:t> Population2000) </a:t>
            </a:r>
            <a:r>
              <a:rPr lang="en-US" sz="1900" dirty="0"/>
              <a:t>/ </a:t>
            </a:r>
            <a:r>
              <a:rPr lang="en-US" sz="1900" dirty="0" smtClean="0"/>
              <a:t>Population2000</a:t>
            </a:r>
            <a:endParaRPr lang="es-ES" sz="1900" dirty="0"/>
          </a:p>
          <a:p>
            <a:pPr marL="896938" indent="-457200">
              <a:buFont typeface="+mj-lt"/>
              <a:buAutoNum type="arabicPeriod"/>
            </a:pPr>
            <a:endParaRPr lang="en-US" sz="1900" dirty="0" smtClean="0"/>
          </a:p>
          <a:p>
            <a:pPr marL="896938" indent="-457200">
              <a:buFont typeface="+mj-lt"/>
              <a:buAutoNum type="arabicPeriod" startAt="3"/>
            </a:pPr>
            <a:r>
              <a:rPr lang="en-US" sz="1900" dirty="0" smtClean="0"/>
              <a:t>Create a histogram of “</a:t>
            </a:r>
            <a:r>
              <a:rPr lang="en-US" sz="1900" dirty="0" err="1" smtClean="0"/>
              <a:t>Growrate</a:t>
            </a:r>
            <a:r>
              <a:rPr lang="en-US" sz="1900" dirty="0" smtClean="0"/>
              <a:t>”.</a:t>
            </a:r>
          </a:p>
          <a:p>
            <a:pPr marL="896938" indent="-457200">
              <a:buFont typeface="+mj-lt"/>
              <a:buAutoNum type="arabicPeriod" startAt="3"/>
            </a:pPr>
            <a:r>
              <a:rPr lang="en-US" sz="1900" dirty="0" smtClean="0"/>
              <a:t>Check the existence of </a:t>
            </a:r>
            <a:r>
              <a:rPr lang="en-US" sz="1900" dirty="0" err="1" smtClean="0"/>
              <a:t>NaN</a:t>
            </a:r>
            <a:r>
              <a:rPr lang="en-US" sz="1900" dirty="0" smtClean="0"/>
              <a:t> values in the </a:t>
            </a:r>
            <a:r>
              <a:rPr lang="en-US" sz="1900" dirty="0" err="1" smtClean="0"/>
              <a:t>DataFrame</a:t>
            </a:r>
            <a:r>
              <a:rPr lang="en-US" sz="1900" dirty="0" smtClean="0"/>
              <a:t>.</a:t>
            </a:r>
          </a:p>
          <a:p>
            <a:pPr marL="896938" indent="-457200">
              <a:buFont typeface="+mj-lt"/>
              <a:buAutoNum type="arabicPeriod" startAt="3"/>
            </a:pPr>
            <a:r>
              <a:rPr lang="en-US" sz="1900" dirty="0" smtClean="0"/>
              <a:t>Find the average population size in the years 2000 and 2010.</a:t>
            </a:r>
          </a:p>
          <a:p>
            <a:pPr marL="896938" indent="-457200">
              <a:buFont typeface="+mj-lt"/>
              <a:buAutoNum type="arabicPeriod" startAt="3"/>
            </a:pPr>
            <a:r>
              <a:rPr lang="en-US" sz="1900" dirty="0" smtClean="0"/>
              <a:t>Check how many rows have </a:t>
            </a:r>
            <a:r>
              <a:rPr lang="en-US" sz="1900" dirty="0" err="1" smtClean="0"/>
              <a:t>UrbanRuralDesignation</a:t>
            </a:r>
            <a:r>
              <a:rPr lang="en-US" sz="1900" dirty="0" smtClean="0"/>
              <a:t> equal to “Urban”.</a:t>
            </a:r>
          </a:p>
          <a:p>
            <a:pPr marL="896938" indent="-457200">
              <a:buFont typeface="+mj-lt"/>
              <a:buAutoNum type="arabicPeriod" startAt="3"/>
            </a:pPr>
            <a:endParaRPr lang="en-US" sz="19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/>
              <a:t>Push your script to your </a:t>
            </a:r>
            <a:r>
              <a:rPr lang="en-US" sz="1900" dirty="0" err="1" smtClean="0"/>
              <a:t>Git</a:t>
            </a:r>
            <a:r>
              <a:rPr lang="en-US" sz="1900" dirty="0" smtClean="0"/>
              <a:t> repository “</a:t>
            </a:r>
            <a:r>
              <a:rPr lang="en-US" sz="1900" dirty="0" err="1"/>
              <a:t>DataScienceFoundations</a:t>
            </a:r>
            <a:r>
              <a:rPr lang="en-US" sz="1900" dirty="0" smtClean="0"/>
              <a:t>”.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Practicing skills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302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assignment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35980" y="1742748"/>
            <a:ext cx="8035881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b="1" dirty="0" smtClean="0"/>
              <a:t>Objective: </a:t>
            </a:r>
            <a:r>
              <a:rPr lang="en-US" sz="1900" dirty="0" smtClean="0"/>
              <a:t>Mastering skills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b="1" dirty="0" smtClean="0"/>
              <a:t>Recommended data set: </a:t>
            </a:r>
            <a:r>
              <a:rPr lang="en-US" sz="1900" dirty="0" smtClean="0"/>
              <a:t>https</a:t>
            </a:r>
            <a:r>
              <a:rPr lang="en-US" sz="1900" dirty="0"/>
              <a:t>://</a:t>
            </a:r>
            <a:r>
              <a:rPr lang="en-US" sz="1900" dirty="0" smtClean="0"/>
              <a:t>www.kaggle.com/c/titanic/data</a:t>
            </a:r>
          </a:p>
          <a:p>
            <a:pPr algn="just"/>
            <a:r>
              <a:rPr lang="en-US" sz="1900" i="1" dirty="0" smtClean="0"/>
              <a:t>	</a:t>
            </a:r>
            <a:r>
              <a:rPr lang="en-US" sz="1900" dirty="0" smtClean="0"/>
              <a:t>(</a:t>
            </a:r>
            <a:r>
              <a:rPr lang="en-US" sz="1900" i="1" dirty="0" smtClean="0"/>
              <a:t>you should register in </a:t>
            </a:r>
            <a:r>
              <a:rPr lang="en-US" sz="1900" i="1" dirty="0" err="1" smtClean="0"/>
              <a:t>Kaggle</a:t>
            </a:r>
            <a:r>
              <a:rPr lang="en-US" sz="1900" dirty="0" smtClean="0"/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i="1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b="1" dirty="0" smtClean="0"/>
              <a:t>Restriction:</a:t>
            </a:r>
            <a:r>
              <a:rPr lang="en-US" sz="1900" dirty="0" smtClean="0"/>
              <a:t> The data must be in CSV format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 smtClean="0"/>
              <a:t>Discover the data set trying to retrieve as much knowledge as you can from your data.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 smtClean="0"/>
              <a:t>Define </a:t>
            </a:r>
            <a:r>
              <a:rPr lang="en-US" sz="1900" u="sng" dirty="0" smtClean="0"/>
              <a:t>20 basic questions</a:t>
            </a:r>
            <a:r>
              <a:rPr lang="en-US" sz="1900" dirty="0" smtClean="0"/>
              <a:t> about your data and answer them using the tools that we learned today.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 smtClean="0"/>
              <a:t>Put your questions into the comments (Cell type: Markdown).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 smtClean="0"/>
              <a:t>Export your *.</a:t>
            </a:r>
            <a:r>
              <a:rPr lang="en-US" sz="1900" dirty="0" err="1" smtClean="0"/>
              <a:t>ipynb</a:t>
            </a:r>
            <a:r>
              <a:rPr lang="en-US" sz="1900" dirty="0" smtClean="0"/>
              <a:t> notebook and push it to your repository “</a:t>
            </a:r>
            <a:r>
              <a:rPr lang="en-US" sz="1900" dirty="0" err="1" smtClean="0"/>
              <a:t>DataScienceFoundations</a:t>
            </a:r>
            <a:r>
              <a:rPr lang="en-US" sz="1900" dirty="0" smtClean="0"/>
              <a:t>”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8766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728788"/>
            <a:ext cx="9144000" cy="2947987"/>
          </a:xfrm>
          <a:prstGeom prst="rect">
            <a:avLst/>
          </a:prstGeom>
          <a:solidFill>
            <a:srgbClr val="009DD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4820" name="Imagen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300" y="1728788"/>
            <a:ext cx="5384800" cy="294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25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102"/>
          <p:cNvGrpSpPr/>
          <p:nvPr/>
        </p:nvGrpSpPr>
        <p:grpSpPr>
          <a:xfrm rot="5400000">
            <a:off x="4150717" y="-172274"/>
            <a:ext cx="771875" cy="6273782"/>
            <a:chOff x="6000715" y="777581"/>
            <a:chExt cx="595127" cy="1702442"/>
          </a:xfrm>
        </p:grpSpPr>
        <p:sp>
          <p:nvSpPr>
            <p:cNvPr id="81" name="Freeform 316"/>
            <p:cNvSpPr/>
            <p:nvPr/>
          </p:nvSpPr>
          <p:spPr>
            <a:xfrm>
              <a:off x="6313454" y="777581"/>
              <a:ext cx="282388" cy="1702442"/>
            </a:xfrm>
            <a:custGeom>
              <a:avLst/>
              <a:gdLst>
                <a:gd name="connsiteX0" fmla="*/ 268941 w 282388"/>
                <a:gd name="connsiteY0" fmla="*/ 0 h 2608730"/>
                <a:gd name="connsiteX1" fmla="*/ 0 w 282388"/>
                <a:gd name="connsiteY1" fmla="*/ 0 h 2608730"/>
                <a:gd name="connsiteX2" fmla="*/ 0 w 282388"/>
                <a:gd name="connsiteY2" fmla="*/ 2608730 h 2608730"/>
                <a:gd name="connsiteX3" fmla="*/ 282388 w 282388"/>
                <a:gd name="connsiteY3" fmla="*/ 2608730 h 260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388" h="2608730">
                  <a:moveTo>
                    <a:pt x="268941" y="0"/>
                  </a:moveTo>
                  <a:lnTo>
                    <a:pt x="0" y="0"/>
                  </a:lnTo>
                  <a:lnTo>
                    <a:pt x="0" y="2608730"/>
                  </a:lnTo>
                  <a:lnTo>
                    <a:pt x="282388" y="2608730"/>
                  </a:lnTo>
                </a:path>
              </a:pathLst>
            </a:cu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317"/>
            <p:cNvCxnSpPr/>
            <p:nvPr/>
          </p:nvCxnSpPr>
          <p:spPr>
            <a:xfrm rot="16200000">
              <a:off x="6155562" y="1473147"/>
              <a:ext cx="807" cy="31050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Rounded Rectangle 296"/>
          <p:cNvSpPr/>
          <p:nvPr/>
        </p:nvSpPr>
        <p:spPr>
          <a:xfrm>
            <a:off x="2638904" y="1632552"/>
            <a:ext cx="3866191" cy="928967"/>
          </a:xfrm>
          <a:prstGeom prst="roundRect">
            <a:avLst/>
          </a:prstGeom>
          <a:solidFill>
            <a:srgbClr val="00B4F1"/>
          </a:solidFill>
          <a:ln>
            <a:solidFill>
              <a:srgbClr val="00B4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TextBox 298"/>
          <p:cNvSpPr txBox="1"/>
          <p:nvPr/>
        </p:nvSpPr>
        <p:spPr>
          <a:xfrm>
            <a:off x="2769775" y="1757207"/>
            <a:ext cx="35959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100" b="1" dirty="0">
                <a:solidFill>
                  <a:schemeClr val="bg1"/>
                </a:solidFill>
              </a:rPr>
              <a:t>Where can </a:t>
            </a:r>
            <a:r>
              <a:rPr lang="en-IN" sz="2100" b="1" dirty="0" smtClean="0">
                <a:solidFill>
                  <a:schemeClr val="bg1"/>
                </a:solidFill>
              </a:rPr>
              <a:t>I write my Python program?</a:t>
            </a:r>
            <a:endParaRPr lang="en-IN" sz="2100" b="1" dirty="0">
              <a:solidFill>
                <a:schemeClr val="bg1"/>
              </a:solidFill>
            </a:endParaRPr>
          </a:p>
        </p:txBody>
      </p:sp>
      <p:cxnSp>
        <p:nvCxnSpPr>
          <p:cNvPr id="146" name="Straight Connector 257"/>
          <p:cNvCxnSpPr/>
          <p:nvPr/>
        </p:nvCxnSpPr>
        <p:spPr>
          <a:xfrm>
            <a:off x="4536654" y="2981396"/>
            <a:ext cx="0" cy="33153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2" name="Group 103"/>
          <p:cNvGrpSpPr/>
          <p:nvPr/>
        </p:nvGrpSpPr>
        <p:grpSpPr>
          <a:xfrm>
            <a:off x="538893" y="3341413"/>
            <a:ext cx="1760492" cy="1660118"/>
            <a:chOff x="6527001" y="1972011"/>
            <a:chExt cx="2426970" cy="1319963"/>
          </a:xfrm>
        </p:grpSpPr>
        <p:grpSp>
          <p:nvGrpSpPr>
            <p:cNvPr id="293" name="Group 91"/>
            <p:cNvGrpSpPr/>
            <p:nvPr/>
          </p:nvGrpSpPr>
          <p:grpSpPr>
            <a:xfrm>
              <a:off x="6527001" y="1988840"/>
              <a:ext cx="2422950" cy="1303134"/>
              <a:chOff x="2579914" y="404664"/>
              <a:chExt cx="3216222" cy="1179412"/>
            </a:xfrm>
            <a:solidFill>
              <a:schemeClr val="bg1">
                <a:lumMod val="95000"/>
              </a:schemeClr>
            </a:solidFill>
          </p:grpSpPr>
          <p:sp>
            <p:nvSpPr>
              <p:cNvPr id="295" name="Rounded Rectangle 314"/>
              <p:cNvSpPr/>
              <p:nvPr/>
            </p:nvSpPr>
            <p:spPr>
              <a:xfrm>
                <a:off x="2579914" y="404664"/>
                <a:ext cx="3216222" cy="1179412"/>
              </a:xfrm>
              <a:prstGeom prst="roundRect">
                <a:avLst/>
              </a:prstGeom>
              <a:noFill/>
              <a:ln>
                <a:solidFill>
                  <a:srgbClr val="00B4F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6" name="TextBox 315"/>
              <p:cNvSpPr txBox="1"/>
              <p:nvPr/>
            </p:nvSpPr>
            <p:spPr>
              <a:xfrm>
                <a:off x="2628965" y="715565"/>
                <a:ext cx="3143325" cy="775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600" dirty="0" err="1"/>
                  <a:t>Integrated</a:t>
                </a:r>
                <a:r>
                  <a:rPr lang="es-ES" sz="1600" dirty="0"/>
                  <a:t> </a:t>
                </a:r>
                <a:r>
                  <a:rPr lang="es-ES" sz="1600" dirty="0" err="1"/>
                  <a:t>Development</a:t>
                </a:r>
                <a:r>
                  <a:rPr lang="es-ES" sz="1600" dirty="0"/>
                  <a:t> </a:t>
                </a:r>
                <a:r>
                  <a:rPr lang="es-ES" sz="1600" dirty="0" err="1"/>
                  <a:t>Environment</a:t>
                </a:r>
                <a:r>
                  <a:rPr lang="es-ES" sz="1600" dirty="0"/>
                  <a:t> </a:t>
                </a:r>
                <a:r>
                  <a:rPr lang="es-ES" sz="1600" dirty="0" err="1"/>
                  <a:t>application</a:t>
                </a:r>
                <a:endParaRPr lang="es-ES" sz="1600" dirty="0" smtClean="0"/>
              </a:p>
            </p:txBody>
          </p:sp>
        </p:grpSp>
        <p:sp>
          <p:nvSpPr>
            <p:cNvPr id="294" name="Round Same Side Corner Rectangle 313"/>
            <p:cNvSpPr/>
            <p:nvPr/>
          </p:nvSpPr>
          <p:spPr>
            <a:xfrm>
              <a:off x="6541971" y="1972011"/>
              <a:ext cx="2412000" cy="339020"/>
            </a:xfrm>
            <a:prstGeom prst="round2SameRect">
              <a:avLst>
                <a:gd name="adj1" fmla="val 50000"/>
                <a:gd name="adj2" fmla="val 3177"/>
              </a:avLst>
            </a:prstGeom>
            <a:solidFill>
              <a:srgbClr val="00B4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 smtClean="0"/>
                <a:t>IDE</a:t>
              </a:r>
              <a:endParaRPr lang="en-IN" sz="2000" b="1" dirty="0"/>
            </a:p>
          </p:txBody>
        </p:sp>
      </p:grpSp>
      <p:pic>
        <p:nvPicPr>
          <p:cNvPr id="302" name="Imagen 30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4" y="5174073"/>
            <a:ext cx="1674265" cy="1145653"/>
          </a:xfrm>
          <a:prstGeom prst="rect">
            <a:avLst/>
          </a:prstGeom>
        </p:spPr>
      </p:pic>
      <p:grpSp>
        <p:nvGrpSpPr>
          <p:cNvPr id="313" name="Grupo 312"/>
          <p:cNvGrpSpPr/>
          <p:nvPr/>
        </p:nvGrpSpPr>
        <p:grpSpPr>
          <a:xfrm>
            <a:off x="3656408" y="3334465"/>
            <a:ext cx="1760492" cy="2958627"/>
            <a:chOff x="6782441" y="3341413"/>
            <a:chExt cx="1760492" cy="2958627"/>
          </a:xfrm>
        </p:grpSpPr>
        <p:grpSp>
          <p:nvGrpSpPr>
            <p:cNvPr id="297" name="Group 103"/>
            <p:cNvGrpSpPr/>
            <p:nvPr/>
          </p:nvGrpSpPr>
          <p:grpSpPr>
            <a:xfrm>
              <a:off x="6782441" y="3341413"/>
              <a:ext cx="1760492" cy="1660118"/>
              <a:chOff x="6527001" y="1972011"/>
              <a:chExt cx="2426970" cy="1319963"/>
            </a:xfrm>
          </p:grpSpPr>
          <p:grpSp>
            <p:nvGrpSpPr>
              <p:cNvPr id="298" name="Group 91"/>
              <p:cNvGrpSpPr/>
              <p:nvPr/>
            </p:nvGrpSpPr>
            <p:grpSpPr>
              <a:xfrm>
                <a:off x="6527001" y="1988840"/>
                <a:ext cx="2422950" cy="1303134"/>
                <a:chOff x="2579914" y="404664"/>
                <a:chExt cx="3216222" cy="117941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300" name="Rounded Rectangle 314"/>
                <p:cNvSpPr/>
                <p:nvPr/>
              </p:nvSpPr>
              <p:spPr>
                <a:xfrm>
                  <a:off x="2579914" y="404664"/>
                  <a:ext cx="3216222" cy="1179412"/>
                </a:xfrm>
                <a:prstGeom prst="roundRect">
                  <a:avLst/>
                </a:prstGeom>
                <a:noFill/>
                <a:ln>
                  <a:solidFill>
                    <a:srgbClr val="00B4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01" name="TextBox 315"/>
                <p:cNvSpPr txBox="1"/>
                <p:nvPr/>
              </p:nvSpPr>
              <p:spPr>
                <a:xfrm>
                  <a:off x="2628965" y="715565"/>
                  <a:ext cx="3143325" cy="597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600" dirty="0" smtClean="0"/>
                    <a:t>A simple </a:t>
                  </a:r>
                  <a:r>
                    <a:rPr lang="es-ES" sz="1600" dirty="0" err="1" smtClean="0"/>
                    <a:t>text</a:t>
                  </a:r>
                  <a:r>
                    <a:rPr lang="es-ES" sz="1600" dirty="0" smtClean="0"/>
                    <a:t> editor </a:t>
                  </a:r>
                  <a:r>
                    <a:rPr lang="es-ES" sz="1600" dirty="0" err="1" smtClean="0"/>
                    <a:t>where</a:t>
                  </a:r>
                  <a:r>
                    <a:rPr lang="es-ES" sz="1600" dirty="0"/>
                    <a:t> </a:t>
                  </a:r>
                  <a:r>
                    <a:rPr lang="es-ES" sz="1600" dirty="0" err="1" smtClean="0"/>
                    <a:t>you</a:t>
                  </a:r>
                  <a:r>
                    <a:rPr lang="es-ES" sz="1600" dirty="0" smtClean="0"/>
                    <a:t> can </a:t>
                  </a:r>
                  <a:r>
                    <a:rPr lang="es-ES" sz="1600" dirty="0" err="1" smtClean="0"/>
                    <a:t>type</a:t>
                  </a:r>
                  <a:r>
                    <a:rPr lang="es-ES" sz="1600" dirty="0" smtClean="0"/>
                    <a:t> a </a:t>
                  </a:r>
                  <a:r>
                    <a:rPr lang="es-ES" sz="1600" dirty="0" err="1" smtClean="0"/>
                    <a:t>code</a:t>
                  </a:r>
                  <a:endParaRPr lang="es-ES" sz="1600" dirty="0" smtClean="0"/>
                </a:p>
              </p:txBody>
            </p:sp>
          </p:grpSp>
          <p:sp>
            <p:nvSpPr>
              <p:cNvPr id="299" name="Round Same Side Corner Rectangle 313"/>
              <p:cNvSpPr/>
              <p:nvPr/>
            </p:nvSpPr>
            <p:spPr>
              <a:xfrm>
                <a:off x="6541971" y="1972011"/>
                <a:ext cx="2412000" cy="339020"/>
              </a:xfrm>
              <a:prstGeom prst="round2SameRect">
                <a:avLst>
                  <a:gd name="adj1" fmla="val 50000"/>
                  <a:gd name="adj2" fmla="val 3177"/>
                </a:avLst>
              </a:prstGeom>
              <a:solidFill>
                <a:srgbClr val="00B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dirty="0" smtClean="0"/>
                  <a:t>Text Editor</a:t>
                </a:r>
                <a:endParaRPr lang="en-IN" sz="2000" b="1" dirty="0"/>
              </a:p>
            </p:txBody>
          </p:sp>
        </p:grpSp>
        <p:pic>
          <p:nvPicPr>
            <p:cNvPr id="304" name="Imagen 303"/>
            <p:cNvPicPr>
              <a:picLocks noChangeAspect="1"/>
            </p:cNvPicPr>
            <p:nvPr/>
          </p:nvPicPr>
          <p:blipFill rotWithShape="1">
            <a:blip r:embed="rId5"/>
            <a:srcRect l="1" r="67940" b="61324"/>
            <a:stretch/>
          </p:blipFill>
          <p:spPr>
            <a:xfrm>
              <a:off x="6782441" y="5154388"/>
              <a:ext cx="1755139" cy="1145652"/>
            </a:xfrm>
            <a:prstGeom prst="rect">
              <a:avLst/>
            </a:prstGeom>
          </p:spPr>
        </p:pic>
      </p:grpSp>
      <p:grpSp>
        <p:nvGrpSpPr>
          <p:cNvPr id="306" name="Grupo 305"/>
          <p:cNvGrpSpPr/>
          <p:nvPr/>
        </p:nvGrpSpPr>
        <p:grpSpPr>
          <a:xfrm>
            <a:off x="6580652" y="3343485"/>
            <a:ext cx="2239398" cy="3031250"/>
            <a:chOff x="3434711" y="3325658"/>
            <a:chExt cx="2239398" cy="3031250"/>
          </a:xfrm>
        </p:grpSpPr>
        <p:grpSp>
          <p:nvGrpSpPr>
            <p:cNvPr id="83" name="Group 103"/>
            <p:cNvGrpSpPr/>
            <p:nvPr/>
          </p:nvGrpSpPr>
          <p:grpSpPr>
            <a:xfrm>
              <a:off x="3687494" y="3325658"/>
              <a:ext cx="1760492" cy="1660118"/>
              <a:chOff x="6527001" y="1972011"/>
              <a:chExt cx="2426970" cy="1319963"/>
            </a:xfrm>
          </p:grpSpPr>
          <p:grpSp>
            <p:nvGrpSpPr>
              <p:cNvPr id="84" name="Group 91"/>
              <p:cNvGrpSpPr/>
              <p:nvPr/>
            </p:nvGrpSpPr>
            <p:grpSpPr>
              <a:xfrm>
                <a:off x="6527001" y="1988840"/>
                <a:ext cx="2422950" cy="1303134"/>
                <a:chOff x="2579914" y="404664"/>
                <a:chExt cx="3216222" cy="117941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86" name="Rounded Rectangle 314"/>
                <p:cNvSpPr/>
                <p:nvPr/>
              </p:nvSpPr>
              <p:spPr>
                <a:xfrm>
                  <a:off x="2579914" y="404664"/>
                  <a:ext cx="3216222" cy="1179412"/>
                </a:xfrm>
                <a:prstGeom prst="roundRect">
                  <a:avLst/>
                </a:prstGeom>
                <a:noFill/>
                <a:ln>
                  <a:solidFill>
                    <a:srgbClr val="00B4F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7" name="TextBox 315"/>
                <p:cNvSpPr txBox="1"/>
                <p:nvPr/>
              </p:nvSpPr>
              <p:spPr>
                <a:xfrm>
                  <a:off x="2628965" y="715565"/>
                  <a:ext cx="3143325" cy="7751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600" dirty="0" err="1" smtClean="0"/>
                    <a:t>Read</a:t>
                  </a:r>
                  <a:r>
                    <a:rPr lang="es-ES" sz="1600" dirty="0" smtClean="0"/>
                    <a:t>–</a:t>
                  </a:r>
                  <a:r>
                    <a:rPr lang="es-ES" sz="1600" dirty="0" err="1" smtClean="0"/>
                    <a:t>Eval</a:t>
                  </a:r>
                  <a:r>
                    <a:rPr lang="es-ES" sz="1600" dirty="0" smtClean="0"/>
                    <a:t>–</a:t>
                  </a:r>
                  <a:r>
                    <a:rPr lang="es-ES" sz="1600" dirty="0" err="1" smtClean="0"/>
                    <a:t>Print</a:t>
                  </a:r>
                  <a:r>
                    <a:rPr lang="es-ES" sz="1600" dirty="0" smtClean="0"/>
                    <a:t> </a:t>
                  </a:r>
                  <a:r>
                    <a:rPr lang="es-ES" sz="1600" dirty="0" err="1" smtClean="0"/>
                    <a:t>Loop</a:t>
                  </a:r>
                  <a:r>
                    <a:rPr lang="es-ES" sz="1600" dirty="0" smtClean="0"/>
                    <a:t>, </a:t>
                  </a:r>
                  <a:r>
                    <a:rPr lang="es-ES" sz="1600" dirty="0" err="1" smtClean="0"/>
                    <a:t>or</a:t>
                  </a:r>
                  <a:r>
                    <a:rPr lang="es-ES" sz="1600" dirty="0" smtClean="0"/>
                    <a:t> </a:t>
                  </a:r>
                  <a:r>
                    <a:rPr lang="es-ES" sz="1600" u="sng" dirty="0" err="1" smtClean="0"/>
                    <a:t>Interactive</a:t>
                  </a:r>
                  <a:r>
                    <a:rPr lang="es-ES" sz="1600" dirty="0" smtClean="0"/>
                    <a:t> </a:t>
                  </a:r>
                  <a:r>
                    <a:rPr lang="es-ES" sz="1600" dirty="0" err="1"/>
                    <a:t>language</a:t>
                  </a:r>
                  <a:r>
                    <a:rPr lang="es-ES" sz="1600" dirty="0"/>
                    <a:t> </a:t>
                  </a:r>
                  <a:r>
                    <a:rPr lang="es-ES" sz="1600" dirty="0" smtClean="0"/>
                    <a:t>Shell</a:t>
                  </a:r>
                </a:p>
              </p:txBody>
            </p:sp>
          </p:grpSp>
          <p:sp>
            <p:nvSpPr>
              <p:cNvPr id="85" name="Round Same Side Corner Rectangle 313"/>
              <p:cNvSpPr/>
              <p:nvPr/>
            </p:nvSpPr>
            <p:spPr>
              <a:xfrm>
                <a:off x="6541971" y="1972011"/>
                <a:ext cx="2412000" cy="339020"/>
              </a:xfrm>
              <a:prstGeom prst="round2SameRect">
                <a:avLst>
                  <a:gd name="adj1" fmla="val 50000"/>
                  <a:gd name="adj2" fmla="val 3177"/>
                </a:avLst>
              </a:prstGeom>
              <a:solidFill>
                <a:srgbClr val="00B4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dirty="0" smtClean="0"/>
                  <a:t>REPL</a:t>
                </a:r>
                <a:endParaRPr lang="en-IN" sz="2000" b="1" dirty="0"/>
              </a:p>
            </p:txBody>
          </p:sp>
        </p:grpSp>
        <p:pic>
          <p:nvPicPr>
            <p:cNvPr id="305" name="Imagen 30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4711" y="5174073"/>
              <a:ext cx="2239398" cy="11828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6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1" descr="Logo-B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0" y="236538"/>
            <a:ext cx="22002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ángulo 9"/>
          <p:cNvSpPr/>
          <p:nvPr/>
        </p:nvSpPr>
        <p:spPr>
          <a:xfrm>
            <a:off x="0" y="367343"/>
            <a:ext cx="9144001" cy="1244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ctr">
              <a:tabLst>
                <a:tab pos="177800" algn="l"/>
              </a:tabLst>
            </a:pPr>
            <a:r>
              <a:rPr lang="en-GB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writing</a:t>
            </a:r>
            <a:endParaRPr lang="en-GB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C:\Users\jordi.selles\Desktop\logo_EURECAT_Alta.jpg">
            <a:extLst>
              <a:ext uri="{FF2B5EF4-FFF2-40B4-BE49-F238E27FC236}">
                <a16:creationId xmlns="" xmlns:a16="http://schemas.microsoft.com/office/drawing/2014/main" id="{BE72F554-0484-4352-923D-E0DDCE54F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023" y="257028"/>
            <a:ext cx="19240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620570" y="2307625"/>
            <a:ext cx="80358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 err="1" smtClean="0"/>
              <a:t>We</a:t>
            </a:r>
            <a:r>
              <a:rPr lang="es-ES" sz="2000" dirty="0" smtClean="0"/>
              <a:t> can </a:t>
            </a:r>
            <a:r>
              <a:rPr lang="es-ES" sz="2000" dirty="0" err="1" smtClean="0"/>
              <a:t>save</a:t>
            </a:r>
            <a:r>
              <a:rPr lang="es-ES" sz="2000" dirty="0" smtClean="0"/>
              <a:t> </a:t>
            </a:r>
            <a:r>
              <a:rPr lang="en-US" sz="2000" dirty="0" smtClean="0"/>
              <a:t>a </a:t>
            </a:r>
            <a:r>
              <a:rPr lang="en-US" sz="2000" dirty="0"/>
              <a:t>code in files that we can call from the command line. </a:t>
            </a: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Often </a:t>
            </a:r>
            <a:r>
              <a:rPr lang="en-US" sz="2000" dirty="0"/>
              <a:t>we write those files in </a:t>
            </a:r>
            <a:r>
              <a:rPr lang="en-US" sz="2000" dirty="0" smtClean="0"/>
              <a:t>some</a:t>
            </a:r>
            <a:r>
              <a:rPr lang="en-US" sz="2000" dirty="0"/>
              <a:t> </a:t>
            </a:r>
            <a:r>
              <a:rPr lang="en-US" sz="2000" u="sng" dirty="0"/>
              <a:t>Integrated Development Environment application</a:t>
            </a:r>
            <a:r>
              <a:rPr lang="en-US" sz="2000" dirty="0"/>
              <a:t> </a:t>
            </a:r>
            <a:r>
              <a:rPr lang="en-US" sz="2000" dirty="0" smtClean="0"/>
              <a:t>(IDE) such </a:t>
            </a:r>
            <a:r>
              <a:rPr lang="en-US" sz="2000" dirty="0"/>
              <a:t>as </a:t>
            </a:r>
            <a:r>
              <a:rPr lang="en-US" sz="2000" dirty="0" smtClean="0"/>
              <a:t>Eclipse, </a:t>
            </a:r>
            <a:r>
              <a:rPr lang="en-US" sz="2000" dirty="0" err="1" smtClean="0"/>
              <a:t>IntelliJ</a:t>
            </a:r>
            <a:r>
              <a:rPr lang="en-US" sz="2000" dirty="0" smtClean="0"/>
              <a:t> IDEA, </a:t>
            </a:r>
            <a:r>
              <a:rPr lang="en-US" sz="2000" dirty="0" err="1" smtClean="0"/>
              <a:t>PyCharm</a:t>
            </a:r>
            <a:r>
              <a:rPr lang="en-US" sz="2000" dirty="0" smtClean="0"/>
              <a:t>, etc.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IDE's </a:t>
            </a:r>
            <a:r>
              <a:rPr lang="en-US" sz="2000" dirty="0"/>
              <a:t>often perform error checking and code suggestions as you type.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A list </a:t>
            </a:r>
            <a:r>
              <a:rPr lang="en-US" sz="2000" dirty="0"/>
              <a:t>of Python </a:t>
            </a:r>
            <a:r>
              <a:rPr lang="en-US" sz="2000" dirty="0" smtClean="0"/>
              <a:t>IDEs:</a:t>
            </a:r>
          </a:p>
          <a:p>
            <a:pPr algn="ctr"/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wiki.python.org/moin/IntegratedDevelopmentEnvironments</a:t>
            </a:r>
            <a:endParaRPr lang="en-US" sz="2000" dirty="0" smtClean="0"/>
          </a:p>
        </p:txBody>
      </p:sp>
      <p:sp>
        <p:nvSpPr>
          <p:cNvPr id="8" name="Rectángulo 7"/>
          <p:cNvSpPr/>
          <p:nvPr/>
        </p:nvSpPr>
        <p:spPr>
          <a:xfrm>
            <a:off x="0" y="141958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b="1" dirty="0" err="1"/>
              <a:t>Integrated</a:t>
            </a:r>
            <a:r>
              <a:rPr lang="es-ES" sz="2400" b="1" dirty="0"/>
              <a:t> </a:t>
            </a:r>
            <a:r>
              <a:rPr lang="es-ES" sz="2400" b="1" dirty="0" err="1"/>
              <a:t>Development</a:t>
            </a:r>
            <a:r>
              <a:rPr lang="es-ES" sz="2400" b="1" dirty="0"/>
              <a:t> </a:t>
            </a:r>
            <a:r>
              <a:rPr lang="es-ES" sz="2400" b="1" dirty="0" err="1"/>
              <a:t>Environment</a:t>
            </a:r>
            <a:r>
              <a:rPr lang="es-ES" sz="2400" b="1" dirty="0"/>
              <a:t> </a:t>
            </a:r>
            <a:r>
              <a:rPr lang="es-ES" sz="2400" b="1" dirty="0" smtClean="0"/>
              <a:t>(IDE) </a:t>
            </a:r>
            <a:r>
              <a:rPr lang="es-ES" sz="2400" b="1" dirty="0" err="1" smtClean="0"/>
              <a:t>application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7015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aching material expample PPTS">
  <a:themeElements>
    <a:clrScheme name="netmind - BN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58E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etmind Rotis">
      <a:majorFont>
        <a:latin typeface="Rotis Sans Serif Std"/>
        <a:ea typeface=""/>
        <a:cs typeface=""/>
      </a:majorFont>
      <a:minorFont>
        <a:latin typeface="Rotis Sans Serif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Rotis Sans Serif Std" pitchFamily="50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AC0F824012F34E9D0040B4F06A53D5" ma:contentTypeVersion="2" ma:contentTypeDescription="Create a new document." ma:contentTypeScope="" ma:versionID="c8a86c822cfb43c4dc2c121d5333982f">
  <xsd:schema xmlns:xsd="http://www.w3.org/2001/XMLSchema" xmlns:xs="http://www.w3.org/2001/XMLSchema" xmlns:p="http://schemas.microsoft.com/office/2006/metadata/properties" xmlns:ns2="e7c13240-f228-43bc-84f4-14b26bd2a47f" targetNamespace="http://schemas.microsoft.com/office/2006/metadata/properties" ma:root="true" ma:fieldsID="baf3987b8481008776824c777b980b09" ns2:_="">
    <xsd:import namespace="e7c13240-f228-43bc-84f4-14b26bd2a4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c13240-f228-43bc-84f4-14b26bd2a4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36734C-96D6-4A32-A417-F66456294249}">
  <ds:schemaRefs>
    <ds:schemaRef ds:uri="http://purl.org/dc/terms/"/>
    <ds:schemaRef ds:uri="http://schemas.microsoft.com/office/2006/documentManagement/types"/>
    <ds:schemaRef ds:uri="http://www.w3.org/XML/1998/namespace"/>
    <ds:schemaRef ds:uri="e7c13240-f228-43bc-84f4-14b26bd2a47f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71D9FEA-2C94-4173-BE91-B7C6CA5A7039}"/>
</file>

<file path=customXml/itemProps3.xml><?xml version="1.0" encoding="utf-8"?>
<ds:datastoreItem xmlns:ds="http://schemas.openxmlformats.org/officeDocument/2006/customXml" ds:itemID="{C8A81062-C130-4C6B-9E95-198D4D4E16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83568</TotalTime>
  <Words>2340</Words>
  <Application>Microsoft Office PowerPoint</Application>
  <PresentationFormat>Presentación en pantalla (4:3)</PresentationFormat>
  <Paragraphs>646</Paragraphs>
  <Slides>76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76</vt:i4>
      </vt:variant>
    </vt:vector>
  </HeadingPairs>
  <TitlesOfParts>
    <vt:vector size="85" baseType="lpstr">
      <vt:lpstr>Arial</vt:lpstr>
      <vt:lpstr>Avenir Book</vt:lpstr>
      <vt:lpstr>Calibri</vt:lpstr>
      <vt:lpstr>Courier New</vt:lpstr>
      <vt:lpstr>Eurostile LT Std</vt:lpstr>
      <vt:lpstr>Rotis Sans Serif Std</vt:lpstr>
      <vt:lpstr>Wingdings</vt:lpstr>
      <vt:lpstr>Tema de Office</vt:lpstr>
      <vt:lpstr>Teaching material expample PPTS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talent gap</dc:title>
  <dc:creator>Josep Clotet</dc:creator>
  <cp:lastModifiedBy>Liana Napalkova</cp:lastModifiedBy>
  <cp:revision>1144</cp:revision>
  <cp:lastPrinted>2017-09-15T16:34:56Z</cp:lastPrinted>
  <dcterms:created xsi:type="dcterms:W3CDTF">2016-07-18T16:09:55Z</dcterms:created>
  <dcterms:modified xsi:type="dcterms:W3CDTF">2017-10-02T11:07:16Z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0x0101008EAC0F824012F34E9D0040B4F06A53D5</vt:lpwstr>
  </property>
</Properties>
</file>